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3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93" r:id="rId19"/>
    <p:sldId id="278" r:id="rId20"/>
    <p:sldId id="280" r:id="rId21"/>
    <p:sldId id="281" r:id="rId22"/>
    <p:sldId id="282" r:id="rId23"/>
    <p:sldId id="286" r:id="rId24"/>
    <p:sldId id="284" r:id="rId25"/>
    <p:sldId id="287" r:id="rId26"/>
    <p:sldId id="288" r:id="rId27"/>
    <p:sldId id="289" r:id="rId28"/>
    <p:sldId id="290" r:id="rId29"/>
    <p:sldId id="291" r:id="rId30"/>
    <p:sldId id="292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A807-1E64-4642-9234-7B102317BE8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F198-053C-4D05-856A-DE470D063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A807-1E64-4642-9234-7B102317BE8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F198-053C-4D05-856A-DE470D063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A807-1E64-4642-9234-7B102317BE8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F198-053C-4D05-856A-DE470D063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A807-1E64-4642-9234-7B102317BE8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F198-053C-4D05-856A-DE470D063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A807-1E64-4642-9234-7B102317BE8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F198-053C-4D05-856A-DE470D063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A807-1E64-4642-9234-7B102317BE8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F198-053C-4D05-856A-DE470D063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A807-1E64-4642-9234-7B102317BE8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F198-053C-4D05-856A-DE470D063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A807-1E64-4642-9234-7B102317BE8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F198-053C-4D05-856A-DE470D063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A807-1E64-4642-9234-7B102317BE8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F198-053C-4D05-856A-DE470D063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A807-1E64-4642-9234-7B102317BE8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F198-053C-4D05-856A-DE470D063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9A807-1E64-4642-9234-7B102317BE8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F198-053C-4D05-856A-DE470D063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A9A807-1E64-4642-9234-7B102317BE8B}" type="datetimeFigureOut">
              <a:rPr lang="en-US" smtClean="0"/>
              <a:pPr/>
              <a:t>4/27/2020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EF198-053C-4D05-856A-DE470D063D7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73762"/>
          </a:xfrm>
        </p:spPr>
        <p:txBody>
          <a:bodyPr/>
          <a:lstStyle/>
          <a:p>
            <a:r>
              <a:rPr lang="sr-Latn-RS" dirty="0" smtClean="0"/>
              <a:t>Unos računa u likvidaturu i ukalkulisavanje obaveza u finansijsko (knjiženje 1)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9412" t="12419" r="20000" b="2193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3200400" y="3048000"/>
            <a:ext cx="4038600" cy="1524000"/>
          </a:xfrm>
          <a:prstGeom prst="wedgeRoundRectCallout">
            <a:avLst>
              <a:gd name="adj1" fmla="val -75883"/>
              <a:gd name="adj2" fmla="val -10441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Iz padajućeg menija bira se odgovarajuća analitika i šifra te analitike </a:t>
            </a:r>
            <a:r>
              <a:rPr lang="sr-Latn-RS" sz="1400" dirty="0" smtClean="0"/>
              <a:t>(kome se prenose sredstva).</a:t>
            </a:r>
          </a:p>
          <a:p>
            <a:pPr algn="ctr"/>
            <a:r>
              <a:rPr lang="sr-Latn-RS" sz="1400" dirty="0" smtClean="0"/>
              <a:t>Pravilan izbor analitike zavisi od korisnika JS kao i od izabranog unosa analitičkog plana rashoda</a:t>
            </a:r>
            <a:endParaRPr lang="en-US" sz="1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974" t="13063" r="8974" b="1511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152400" y="304800"/>
            <a:ext cx="2819400" cy="1143000"/>
          </a:xfrm>
          <a:prstGeom prst="wedgeRoundRectCallout">
            <a:avLst>
              <a:gd name="adj1" fmla="val -37685"/>
              <a:gd name="adj2" fmla="val 221716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1.Preko tastera F3 izabrati broj računa dobavljača</a:t>
            </a:r>
            <a:endParaRPr lang="en-US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1676400" y="4953000"/>
            <a:ext cx="4114800" cy="1066800"/>
          </a:xfrm>
          <a:prstGeom prst="wedgeRoundRectCallout">
            <a:avLst>
              <a:gd name="adj1" fmla="val -22576"/>
              <a:gd name="adj2" fmla="val -7111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2.U opciji se mogu naći do tri računa za konkretnog dobavljača</a:t>
            </a:r>
          </a:p>
        </p:txBody>
      </p:sp>
      <p:pic>
        <p:nvPicPr>
          <p:cNvPr id="5" name="Picture 4"/>
          <p:cNvPicPr/>
          <p:nvPr/>
        </p:nvPicPr>
        <p:blipFill>
          <a:blip r:embed="rId3"/>
          <a:srcRect l="8952" t="14401" r="55128" b="25376"/>
          <a:stretch>
            <a:fillRect/>
          </a:stretch>
        </p:blipFill>
        <p:spPr bwMode="auto">
          <a:xfrm>
            <a:off x="4343400" y="152400"/>
            <a:ext cx="4495800" cy="35814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Rounded Rectangular Callout 5"/>
          <p:cNvSpPr/>
          <p:nvPr/>
        </p:nvSpPr>
        <p:spPr>
          <a:xfrm>
            <a:off x="7086600" y="4267200"/>
            <a:ext cx="1828800" cy="1524000"/>
          </a:xfrm>
          <a:prstGeom prst="wedgeRoundRectCallout">
            <a:avLst>
              <a:gd name="adj1" fmla="val -66969"/>
              <a:gd name="adj2" fmla="val -147697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3.Odnosno oni koji su uneti u šifarnik dobavljača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247" t="13360" r="27835" b="1390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762000" y="4495800"/>
            <a:ext cx="7086600" cy="1371600"/>
          </a:xfrm>
          <a:prstGeom prst="wedgeRoundRectCallout">
            <a:avLst>
              <a:gd name="adj1" fmla="val -40631"/>
              <a:gd name="adj2" fmla="val -94311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Uneti subanalitički konto prekucavanjem konta pozicije</a:t>
            </a:r>
          </a:p>
          <a:p>
            <a:pPr algn="ctr"/>
            <a:r>
              <a:rPr lang="sr-Latn-RS" dirty="0" smtClean="0"/>
              <a:t>(konto knjiženja)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>
          <a:blip r:embed="rId2"/>
          <a:srcRect l="9474" t="14203" r="27368" b="1478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/>
          <p:nvPr/>
        </p:nvSpPr>
        <p:spPr>
          <a:xfrm>
            <a:off x="5029200" y="1752600"/>
            <a:ext cx="3886200" cy="4267200"/>
          </a:xfrm>
          <a:prstGeom prst="wedgeRoundRectCallout">
            <a:avLst>
              <a:gd name="adj1" fmla="val -66969"/>
              <a:gd name="adj2" fmla="val -1213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PAŽNJA!!!</a:t>
            </a:r>
          </a:p>
          <a:p>
            <a:pPr algn="ctr"/>
            <a:r>
              <a:rPr lang="sr-Latn-RS" dirty="0" smtClean="0"/>
              <a:t>Postavljena je kontrola unetog konta. Ne može se uneti konto iz grupe koja ne pripada grupi konta izabrane pozicije.</a:t>
            </a:r>
          </a:p>
          <a:p>
            <a:pPr algn="ctr"/>
            <a:r>
              <a:rPr lang="sr-Latn-RS" dirty="0" smtClean="0"/>
              <a:t>U primeru računa EPS-a umesto subanalitičkog konta 421211 ukucan je konto 422211. Program prepoznaje grešku i upozorava na istu.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9474" t="14431" r="11579" b="1501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/>
          <p:nvPr/>
        </p:nvSpPr>
        <p:spPr>
          <a:xfrm>
            <a:off x="3962400" y="1524000"/>
            <a:ext cx="2590800" cy="1447800"/>
          </a:xfrm>
          <a:prstGeom prst="wedgeRoundRectCallout">
            <a:avLst>
              <a:gd name="adj1" fmla="val -37442"/>
              <a:gd name="adj2" fmla="val 9279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Unosi se subanalitički konto rashoda po namenama</a:t>
            </a:r>
          </a:p>
          <a:p>
            <a:pPr algn="ctr"/>
            <a:r>
              <a:rPr lang="sr-Latn-RS" dirty="0" smtClean="0"/>
              <a:t>(konto namene)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974" t="13063" r="26923" b="110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/>
          <p:nvPr/>
        </p:nvSpPr>
        <p:spPr>
          <a:xfrm>
            <a:off x="2590800" y="381000"/>
            <a:ext cx="2895600" cy="685800"/>
          </a:xfrm>
          <a:prstGeom prst="wedgeRoundRectCallout">
            <a:avLst>
              <a:gd name="adj1" fmla="val -89911"/>
              <a:gd name="adj2" fmla="val 21006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1.Uneti iznos računa</a:t>
            </a:r>
            <a:endParaRPr lang="en-US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3276600" y="1295400"/>
            <a:ext cx="2895600" cy="533400"/>
          </a:xfrm>
          <a:prstGeom prst="wedgeRoundRectCallout">
            <a:avLst>
              <a:gd name="adj1" fmla="val -77527"/>
              <a:gd name="adj2" fmla="val 18653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2.Uneti šifru plaćanja</a:t>
            </a:r>
            <a:endParaRPr lang="en-US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533400" y="3733800"/>
            <a:ext cx="2057400" cy="2057400"/>
          </a:xfrm>
          <a:prstGeom prst="wedgeRoundRectCallout">
            <a:avLst>
              <a:gd name="adj1" fmla="val -11790"/>
              <a:gd name="adj2" fmla="val -80651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3.Datum stavke je datum prijema računa, odnosno datum od kog teku rokovi za plaćanje</a:t>
            </a:r>
            <a:endParaRPr lang="en-US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2819400" y="3886200"/>
            <a:ext cx="2286000" cy="2057400"/>
          </a:xfrm>
          <a:prstGeom prst="wedgeRoundRectCallout">
            <a:avLst>
              <a:gd name="adj1" fmla="val -33140"/>
              <a:gd name="adj2" fmla="val -87187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4.Unosi se rok plaćanja </a:t>
            </a:r>
          </a:p>
          <a:p>
            <a:pPr algn="ctr"/>
            <a:r>
              <a:rPr lang="sr-Latn-RS" sz="1400" dirty="0" smtClean="0"/>
              <a:t>(iz računa, po ugovoru a najduže do roka iz CRF)</a:t>
            </a:r>
            <a:endParaRPr lang="en-US" sz="1400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5638800" y="4038600"/>
            <a:ext cx="2971800" cy="2057400"/>
          </a:xfrm>
          <a:prstGeom prst="wedgeRoundRectCallout">
            <a:avLst>
              <a:gd name="adj1" fmla="val -15275"/>
              <a:gd name="adj2" fmla="val -96338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5.D</a:t>
            </a:r>
            <a:r>
              <a:rPr lang="en-US" dirty="0" smtClean="0"/>
              <a:t>a</a:t>
            </a:r>
            <a:r>
              <a:rPr lang="sr-Latn-RS" dirty="0" smtClean="0"/>
              <a:t>tum izdavanja računa </a:t>
            </a:r>
            <a:r>
              <a:rPr lang="sr-Latn-RS" sz="1400" dirty="0" smtClean="0"/>
              <a:t>(datum stavke i datum računa će biti isti ako je račun izdat i primljen istog dana)</a:t>
            </a:r>
            <a:endParaRPr lang="en-US" sz="1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791" t="14431" r="10989" b="1501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685800" y="4876800"/>
            <a:ext cx="3276600" cy="1600200"/>
          </a:xfrm>
          <a:prstGeom prst="wedgeRoundRectCallout">
            <a:avLst>
              <a:gd name="adj1" fmla="val -33145"/>
              <a:gd name="adj2" fmla="val -11845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1.Dovoljno je uneti 97 u polje modela i pritiskom na taster “Tab” automatski će se popuniti broj zaduženja </a:t>
            </a:r>
            <a:r>
              <a:rPr lang="sr-Latn-RS" b="1" dirty="0" smtClean="0"/>
              <a:t>(Važno: bez kontrolnog broja) </a:t>
            </a:r>
            <a:endParaRPr lang="en-US" b="1" dirty="0"/>
          </a:p>
        </p:txBody>
      </p:sp>
      <p:pic>
        <p:nvPicPr>
          <p:cNvPr id="8" name="Picture 7"/>
          <p:cNvPicPr/>
          <p:nvPr/>
        </p:nvPicPr>
        <p:blipFill>
          <a:blip r:embed="rId3"/>
          <a:srcRect l="17949" t="23323" r="44871" b="41792"/>
          <a:stretch>
            <a:fillRect/>
          </a:stretch>
        </p:blipFill>
        <p:spPr bwMode="auto">
          <a:xfrm>
            <a:off x="3276600" y="228600"/>
            <a:ext cx="5410200" cy="32766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9" name="Rounded Rectangular Callout 8"/>
          <p:cNvSpPr/>
          <p:nvPr/>
        </p:nvSpPr>
        <p:spPr>
          <a:xfrm>
            <a:off x="4114800" y="3124200"/>
            <a:ext cx="4953000" cy="2286000"/>
          </a:xfrm>
          <a:prstGeom prst="wedgeRoundRectCallout">
            <a:avLst>
              <a:gd name="adj1" fmla="val -21804"/>
              <a:gd name="adj2" fmla="val -8803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2.Komanda izračunavanja kontrolnog broja kako kod poziva na broj zaduženja tako i kod poziva na broj odobranja se zadaje prilikom učitavanja virmana za plaćanje </a:t>
            </a:r>
          </a:p>
          <a:p>
            <a:pPr algn="ctr"/>
            <a:r>
              <a:rPr lang="sr-Latn-RS" sz="1400" dirty="0" smtClean="0"/>
              <a:t>(i elektronskih i papirnih)</a:t>
            </a:r>
          </a:p>
          <a:p>
            <a:pPr algn="ctr"/>
            <a:r>
              <a:rPr lang="sr-Latn-RS" dirty="0" smtClean="0"/>
              <a:t>Ako se ovde obeleži opcija NE kontrolni broj neće biti izračunat bez obzira na popunjenost polja “Model”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4572000" y="5562600"/>
            <a:ext cx="4267200" cy="1143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3.</a:t>
            </a:r>
            <a:r>
              <a:rPr lang="en-US" dirty="0" smtClean="0"/>
              <a:t>U</a:t>
            </a:r>
            <a:r>
              <a:rPr lang="sr-Latn-RS" dirty="0" smtClean="0"/>
              <a:t>slov za izračunavanje kontrolnog broja jeste popunjenost polja “Model” brojem 97 kao i obeležena opcija DA</a:t>
            </a:r>
            <a:endParaRPr lang="en-US" dirty="0"/>
          </a:p>
        </p:txBody>
      </p:sp>
      <p:sp>
        <p:nvSpPr>
          <p:cNvPr id="11" name="Left Arrow 10"/>
          <p:cNvSpPr/>
          <p:nvPr/>
        </p:nvSpPr>
        <p:spPr>
          <a:xfrm>
            <a:off x="4953000" y="533400"/>
            <a:ext cx="1295400" cy="6096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Arrow 11"/>
          <p:cNvSpPr/>
          <p:nvPr/>
        </p:nvSpPr>
        <p:spPr>
          <a:xfrm>
            <a:off x="6324600" y="1524000"/>
            <a:ext cx="1295400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Left Arrow 12"/>
          <p:cNvSpPr/>
          <p:nvPr/>
        </p:nvSpPr>
        <p:spPr>
          <a:xfrm>
            <a:off x="6324600" y="1905000"/>
            <a:ext cx="1295400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791" t="14431" r="10989" b="1501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/>
          <p:nvPr/>
        </p:nvSpPr>
        <p:spPr>
          <a:xfrm>
            <a:off x="4191000" y="4038600"/>
            <a:ext cx="4800600" cy="1828800"/>
          </a:xfrm>
          <a:prstGeom prst="wedgeRoundRectCallout">
            <a:avLst>
              <a:gd name="adj1" fmla="val -84081"/>
              <a:gd name="adj2" fmla="val -64827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Ukoliko JBBK nije dobar proveriti da li je isti ispravno unet u polju glave plana rashoda </a:t>
            </a:r>
            <a:r>
              <a:rPr lang="sr-Latn-RS" sz="1400" dirty="0" smtClean="0"/>
              <a:t>(finansijsko/planiranje/glave plana rashoda)</a:t>
            </a:r>
            <a:endParaRPr lang="en-US" sz="1400" dirty="0"/>
          </a:p>
        </p:txBody>
      </p:sp>
      <p:pic>
        <p:nvPicPr>
          <p:cNvPr id="5" name="Picture 4"/>
          <p:cNvPicPr/>
          <p:nvPr/>
        </p:nvPicPr>
        <p:blipFill>
          <a:blip r:embed="rId3"/>
          <a:srcRect l="16667" t="25375" r="57692" b="25376"/>
          <a:stretch>
            <a:fillRect/>
          </a:stretch>
        </p:blipFill>
        <p:spPr bwMode="auto">
          <a:xfrm>
            <a:off x="3657600" y="381000"/>
            <a:ext cx="4114800" cy="32766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" name="Left Arrow 5"/>
          <p:cNvSpPr/>
          <p:nvPr/>
        </p:nvSpPr>
        <p:spPr>
          <a:xfrm>
            <a:off x="5334000" y="2209800"/>
            <a:ext cx="1143000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Arrow 6"/>
          <p:cNvSpPr/>
          <p:nvPr/>
        </p:nvSpPr>
        <p:spPr>
          <a:xfrm rot="1960629">
            <a:off x="5410200" y="1066800"/>
            <a:ext cx="1143000" cy="457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511" t="13561" r="28723" b="1562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914400" y="685800"/>
            <a:ext cx="7162800" cy="1143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1.Obratiti pažnju prilikom unosa onih računa koji imaju instrukciju za plaćanje po modelu 97 </a:t>
            </a:r>
            <a:r>
              <a:rPr lang="sr-Latn-RS" sz="1400" dirty="0" smtClean="0"/>
              <a:t>(kao što npr. imaju računi EPS-a)</a:t>
            </a:r>
          </a:p>
          <a:p>
            <a:pPr algn="ctr"/>
            <a:r>
              <a:rPr lang="sr-Latn-RS" sz="1400" dirty="0" smtClean="0"/>
              <a:t>(podatak koji se slaže sa onim unetim u </a:t>
            </a:r>
            <a:r>
              <a:rPr lang="sr-Latn-RS" sz="1400" smtClean="0"/>
              <a:t>CRF)</a:t>
            </a:r>
            <a:endParaRPr lang="en-US" sz="1400" smtClean="0"/>
          </a:p>
        </p:txBody>
      </p:sp>
      <p:pic>
        <p:nvPicPr>
          <p:cNvPr id="6" name="Picture 5"/>
          <p:cNvPicPr/>
          <p:nvPr/>
        </p:nvPicPr>
        <p:blipFill>
          <a:blip r:embed="rId3"/>
          <a:srcRect l="17949" t="28080" r="45395" b="52892"/>
          <a:stretch>
            <a:fillRect/>
          </a:stretch>
        </p:blipFill>
        <p:spPr bwMode="auto">
          <a:xfrm>
            <a:off x="3505200" y="2133600"/>
            <a:ext cx="5334000" cy="18288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Rounded Rectangular Callout 6"/>
          <p:cNvSpPr/>
          <p:nvPr/>
        </p:nvSpPr>
        <p:spPr>
          <a:xfrm>
            <a:off x="533400" y="4572000"/>
            <a:ext cx="2895600" cy="1524000"/>
          </a:xfrm>
          <a:prstGeom prst="wedgeRoundRectCallout">
            <a:avLst>
              <a:gd name="adj1" fmla="val -10926"/>
              <a:gd name="adj2" fmla="val -93971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U</a:t>
            </a:r>
            <a:r>
              <a:rPr lang="sr-Latn-RS" dirty="0" smtClean="0"/>
              <a:t>neti instrukciju za plaćanje (uključujući i kontrolni broj)</a:t>
            </a:r>
            <a:r>
              <a:rPr lang="sr-Latn-RS" sz="1400" dirty="0" smtClean="0"/>
              <a:t> </a:t>
            </a:r>
            <a:endParaRPr lang="en-US" sz="1400" dirty="0"/>
          </a:p>
        </p:txBody>
      </p:sp>
      <p:sp>
        <p:nvSpPr>
          <p:cNvPr id="9" name="Rounded Rectangular Callout 8"/>
          <p:cNvSpPr/>
          <p:nvPr/>
        </p:nvSpPr>
        <p:spPr>
          <a:xfrm>
            <a:off x="4953000" y="3886200"/>
            <a:ext cx="4038600" cy="2667000"/>
          </a:xfrm>
          <a:prstGeom prst="wedgeRoundRectCallout">
            <a:avLst>
              <a:gd name="adj1" fmla="val -22598"/>
              <a:gd name="adj2" fmla="val -58509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K</a:t>
            </a:r>
            <a:r>
              <a:rPr lang="sr-Latn-RS" dirty="0" smtClean="0"/>
              <a:t>ada se</a:t>
            </a:r>
            <a:r>
              <a:rPr lang="sr-Latn-RS" dirty="0" smtClean="0"/>
              <a:t> u polje “poziv na broj odobrenja” unese instrukcija </a:t>
            </a:r>
            <a:r>
              <a:rPr lang="sr-Latn-RS" dirty="0" smtClean="0"/>
              <a:t>za </a:t>
            </a:r>
            <a:r>
              <a:rPr lang="sr-Latn-RS" dirty="0" smtClean="0"/>
              <a:t>plaćanje koja u sebi sadrži kontrolni broj bira se opcija </a:t>
            </a:r>
            <a:r>
              <a:rPr lang="sr-Latn-RS" dirty="0" smtClean="0"/>
              <a:t>NE </a:t>
            </a:r>
            <a:endParaRPr lang="sr-Latn-RS" dirty="0" smtClean="0"/>
          </a:p>
          <a:p>
            <a:pPr algn="ctr"/>
            <a:r>
              <a:rPr lang="sr-Latn-RS" sz="1400" dirty="0" smtClean="0"/>
              <a:t>(</a:t>
            </a:r>
            <a:r>
              <a:rPr lang="sr-Latn-RS" sz="1400" dirty="0" smtClean="0"/>
              <a:t>ako se unese instrukcija za plaćanje sa kontrolnim brojem i obeleži DA program će izračunati kontrolni broj na kontrolni broj)</a:t>
            </a:r>
            <a:endParaRPr lang="en-US" sz="1400" dirty="0"/>
          </a:p>
        </p:txBody>
      </p:sp>
      <p:sp>
        <p:nvSpPr>
          <p:cNvPr id="10" name="Left Arrow 9"/>
          <p:cNvSpPr/>
          <p:nvPr/>
        </p:nvSpPr>
        <p:spPr>
          <a:xfrm>
            <a:off x="6705600" y="3429000"/>
            <a:ext cx="1905000" cy="381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7949" t="23323" r="44871" b="41792"/>
          <a:stretch>
            <a:fillRect/>
          </a:stretch>
        </p:blipFill>
        <p:spPr bwMode="auto">
          <a:xfrm>
            <a:off x="228600" y="152400"/>
            <a:ext cx="7924800" cy="58674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Rectangle 2"/>
          <p:cNvSpPr/>
          <p:nvPr/>
        </p:nvSpPr>
        <p:spPr>
          <a:xfrm>
            <a:off x="1752600" y="609600"/>
            <a:ext cx="5867400" cy="1524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b="1" dirty="0" smtClean="0"/>
              <a:t>PREPORUKA</a:t>
            </a:r>
            <a:endParaRPr lang="en-US" b="1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5791200" y="2590800"/>
            <a:ext cx="3352800" cy="3429000"/>
          </a:xfrm>
          <a:prstGeom prst="wedgeRoundRectCallout">
            <a:avLst>
              <a:gd name="adj1" fmla="val -86074"/>
              <a:gd name="adj2" fmla="val -41029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Obzirom da program u nalogu popunjava polje “Poziv na broj zaduženja” bez kontrolnog broja prilikom kreiranja virmana obeležiti opciju “DA”</a:t>
            </a:r>
            <a:endParaRPr lang="en-US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685800" y="4495800"/>
            <a:ext cx="4191000" cy="1676400"/>
          </a:xfrm>
          <a:prstGeom prst="wedgeRoundRectCallout">
            <a:avLst>
              <a:gd name="adj1" fmla="val 26868"/>
              <a:gd name="adj2" fmla="val -98997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U polje “Poziv na broj odobrenja” u nalogu </a:t>
            </a:r>
            <a:r>
              <a:rPr lang="sr-Latn-RS" dirty="0" smtClean="0"/>
              <a:t>uneti </a:t>
            </a:r>
            <a:r>
              <a:rPr lang="sr-Latn-RS" dirty="0" smtClean="0"/>
              <a:t>instrukciju za plaćanje </a:t>
            </a:r>
            <a:r>
              <a:rPr lang="sr-Latn-RS" dirty="0" smtClean="0"/>
              <a:t>sa kontrolnim brojem i </a:t>
            </a:r>
            <a:r>
              <a:rPr lang="sr-Latn-RS" dirty="0" smtClean="0"/>
              <a:t>prilikom kreiranja virmana obeležiti opciju “NE”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73762"/>
          </a:xfrm>
        </p:spPr>
        <p:txBody>
          <a:bodyPr/>
          <a:lstStyle/>
          <a:p>
            <a:r>
              <a:rPr lang="sr-Latn-RS" dirty="0" smtClean="0"/>
              <a:t>1.Unos računa</a:t>
            </a:r>
            <a:br>
              <a:rPr lang="sr-Latn-RS" dirty="0" smtClean="0"/>
            </a:br>
            <a:r>
              <a:rPr lang="sr-Latn-RS" sz="2400" dirty="0" smtClean="0"/>
              <a:t>(na primeru unosa računa za utrošenu električnu energiju)</a:t>
            </a:r>
            <a:endParaRPr lang="en-US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511" t="13561" r="28723" b="1562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685800" y="5105400"/>
            <a:ext cx="3200400" cy="1143000"/>
          </a:xfrm>
          <a:prstGeom prst="wedgeRoundRectCallout">
            <a:avLst>
              <a:gd name="adj1" fmla="val -30917"/>
              <a:gd name="adj2" fmla="val -95147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1.Uneti broj dokumenta</a:t>
            </a:r>
            <a:endParaRPr lang="en-US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4876800" y="4648200"/>
            <a:ext cx="4038600" cy="1828800"/>
          </a:xfrm>
          <a:prstGeom prst="wedgeRoundRectCallout">
            <a:avLst>
              <a:gd name="adj1" fmla="val -51305"/>
              <a:gd name="adj2" fmla="val -88396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2.Uneti šifru vrste prenosa kojom se stvara obaveza prema dobavljaču</a:t>
            </a:r>
          </a:p>
          <a:p>
            <a:pPr algn="ctr"/>
            <a:endParaRPr lang="sr-Latn-RS" sz="1400" dirty="0" smtClean="0"/>
          </a:p>
          <a:p>
            <a:pPr algn="ctr"/>
            <a:r>
              <a:rPr lang="sr-Latn-RS" sz="1400" dirty="0" smtClean="0"/>
              <a:t>(može se istovremeno uneti i šifra vrste prenosa kojom se izmiruje obaveza prema dobavljaču u polje “VP (2)”)</a:t>
            </a:r>
            <a:endParaRPr lang="en-US" sz="14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974" t="13064" r="26923" b="171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228600" y="5410200"/>
            <a:ext cx="3200400" cy="1143000"/>
          </a:xfrm>
          <a:prstGeom prst="wedgeRoundRectCallout">
            <a:avLst>
              <a:gd name="adj1" fmla="val 57879"/>
              <a:gd name="adj2" fmla="val -5279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1.Izabrati preko tastera F3 ugovor po kom je preuzeta obaveza</a:t>
            </a:r>
            <a:endParaRPr lang="en-US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2590800" y="2514600"/>
            <a:ext cx="5257800" cy="990600"/>
          </a:xfrm>
          <a:prstGeom prst="wedgeRoundRectCallout">
            <a:avLst>
              <a:gd name="adj1" fmla="val -65164"/>
              <a:gd name="adj2" fmla="val -110351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2.</a:t>
            </a:r>
            <a:r>
              <a:rPr lang="en-US" dirty="0" smtClean="0"/>
              <a:t>B</a:t>
            </a:r>
            <a:r>
              <a:rPr lang="sr-Latn-RS" dirty="0" smtClean="0"/>
              <a:t>iće ponuđeni samo aktivni ugovori sa konkretnim dobavljačem koji su uneti u likvidatura/ugovori. Izabrati odgovarajuć ugovor.</a:t>
            </a:r>
            <a:endParaRPr lang="en-US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5334000" y="5410200"/>
            <a:ext cx="3581400" cy="914400"/>
          </a:xfrm>
          <a:prstGeom prst="wedgeRoundRectCallout">
            <a:avLst>
              <a:gd name="adj1" fmla="val -85015"/>
              <a:gd name="adj2" fmla="val 67937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3.Za kraj unosa izabrati taster “OK” </a:t>
            </a:r>
            <a:r>
              <a:rPr lang="sr-Latn-RS" sz="1400" dirty="0" smtClean="0"/>
              <a:t>(ili “Sledeća stavka” ako se u isti nalog unosi više računa)</a:t>
            </a:r>
            <a:endParaRPr lang="en-US" sz="1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9091" t="13252" r="9091" b="122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1295400" y="4800600"/>
            <a:ext cx="7467600" cy="1371600"/>
          </a:xfrm>
          <a:prstGeom prst="wedgeRoundRectCallout">
            <a:avLst>
              <a:gd name="adj1" fmla="val -19246"/>
              <a:gd name="adj2" fmla="val -13423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Potvrdom na taster “OK” ili taster “Sledeća stavka” izaći će obaveštenje o prepisu BOP-a. </a:t>
            </a:r>
          </a:p>
          <a:p>
            <a:pPr algn="ctr"/>
            <a:r>
              <a:rPr lang="sr-Latn-RS" dirty="0" smtClean="0"/>
              <a:t>U situacijama kada je polje BOP-a prazno potpuno je svejedno da li će se izabrati “Yes” ili “No”.</a:t>
            </a:r>
            <a:endParaRPr lang="en-US" dirty="0"/>
          </a:p>
        </p:txBody>
      </p:sp>
      <p:sp>
        <p:nvSpPr>
          <p:cNvPr id="4" name="Left Arrow 3"/>
          <p:cNvSpPr/>
          <p:nvPr/>
        </p:nvSpPr>
        <p:spPr>
          <a:xfrm>
            <a:off x="1676400" y="3581400"/>
            <a:ext cx="990600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/>
          <a:srcRect l="8696" t="12827" r="6522" b="118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143000" y="3429000"/>
            <a:ext cx="6781800" cy="18288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U jedan nalog u LIK se može uneti više računa.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73762"/>
          </a:xfrm>
        </p:spPr>
        <p:txBody>
          <a:bodyPr/>
          <a:lstStyle/>
          <a:p>
            <a:r>
              <a:rPr lang="sr-Latn-RS" dirty="0" smtClean="0"/>
              <a:t>2.Knjiženje 1 </a:t>
            </a:r>
            <a:br>
              <a:rPr lang="sr-Latn-RS" dirty="0" smtClean="0"/>
            </a:br>
            <a:r>
              <a:rPr lang="sr-Latn-RS" sz="3600" dirty="0" smtClean="0"/>
              <a:t>Ukalkulisavanje obaveza u finansijsko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sz="2000" dirty="0" smtClean="0"/>
              <a:t>nakon unosa računa u LIK potrebno je iste proknjižiti u FIN</a:t>
            </a:r>
            <a:br>
              <a:rPr lang="sr-Latn-RS" sz="2000" dirty="0" smtClean="0"/>
            </a:br>
            <a:r>
              <a:rPr lang="sr-Latn-RS" sz="2000" dirty="0" smtClean="0"/>
              <a:t>(stvoriti obavezu)</a:t>
            </a:r>
            <a:endParaRPr lang="en-US" sz="20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974" t="13064" r="8974" b="1511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3505200" y="1219200"/>
            <a:ext cx="3886200" cy="1371600"/>
          </a:xfrm>
          <a:prstGeom prst="wedgeRoundRectCallout">
            <a:avLst>
              <a:gd name="adj1" fmla="val -63048"/>
              <a:gd name="adj2" fmla="val -89788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Izabrati opciju “Pojedinačno”</a:t>
            </a:r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974" t="13064" r="10256" b="171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ight Brace 2"/>
          <p:cNvSpPr/>
          <p:nvPr/>
        </p:nvSpPr>
        <p:spPr>
          <a:xfrm>
            <a:off x="1981200" y="1066800"/>
            <a:ext cx="533400" cy="6858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ight Brace 3"/>
          <p:cNvSpPr/>
          <p:nvPr/>
        </p:nvSpPr>
        <p:spPr>
          <a:xfrm>
            <a:off x="2057400" y="1905000"/>
            <a:ext cx="533400" cy="19050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ular Callout 4"/>
          <p:cNvSpPr/>
          <p:nvPr/>
        </p:nvSpPr>
        <p:spPr>
          <a:xfrm>
            <a:off x="3429000" y="1143000"/>
            <a:ext cx="4343400" cy="762000"/>
          </a:xfrm>
          <a:prstGeom prst="wedgeRoundRectCallout">
            <a:avLst>
              <a:gd name="adj1" fmla="val -67066"/>
              <a:gd name="adj2" fmla="val -15147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Okvir koji se odnosi na LIK i naloge u LIK.</a:t>
            </a:r>
          </a:p>
          <a:p>
            <a:pPr algn="ctr"/>
            <a:r>
              <a:rPr lang="sr-Latn-RS" dirty="0" smtClean="0"/>
              <a:t>Uneti šifru BK i izabrati nalog iz LIK</a:t>
            </a:r>
            <a:endParaRPr lang="en-US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3200400" y="2667000"/>
            <a:ext cx="4724400" cy="1143000"/>
          </a:xfrm>
          <a:prstGeom prst="wedgeRoundRectCallout">
            <a:avLst>
              <a:gd name="adj1" fmla="val -61440"/>
              <a:gd name="adj2" fmla="val -3297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Okvir koji se odnosi na FIN i naloge u FIN </a:t>
            </a:r>
          </a:p>
          <a:p>
            <a:pPr algn="ctr"/>
            <a:r>
              <a:rPr lang="sr-Latn-RS" sz="1400" dirty="0" smtClean="0"/>
              <a:t>(nije neophodno da prethodno bude otvoren nalog u FIN, on se ovde može formirati)</a:t>
            </a:r>
          </a:p>
          <a:p>
            <a:pPr algn="ctr"/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2286000" y="4267200"/>
            <a:ext cx="6400800" cy="18288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Radi se o dva različita naloga, jedan u LIK i drugi u FIN. </a:t>
            </a:r>
          </a:p>
          <a:p>
            <a:pPr algn="ctr"/>
            <a:r>
              <a:rPr lang="en-US" dirty="0" smtClean="0"/>
              <a:t>O</a:t>
            </a:r>
            <a:r>
              <a:rPr lang="sr-Latn-RS" dirty="0" smtClean="0"/>
              <a:t>vi nalozi mogu nositi isti datum ili istu oznaku ali se suštinski radi o potpuno različitim nalozima. Više naloga (stavki naloga) iz LIK se mogu proknjižiti u jedan nalog u FIN 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974" t="13064" r="10256" b="171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3048000" y="1066800"/>
            <a:ext cx="5562600" cy="990600"/>
          </a:xfrm>
          <a:prstGeom prst="wedgeRoundRectCallout">
            <a:avLst>
              <a:gd name="adj1" fmla="val -78528"/>
              <a:gd name="adj2" fmla="val 1598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Primer: knjiženje naloga “888” iz LIK u FIN nalog “3103”.</a:t>
            </a:r>
          </a:p>
          <a:p>
            <a:pPr algn="ctr"/>
            <a:r>
              <a:rPr lang="sr-Latn-RS" dirty="0" smtClean="0"/>
              <a:t>Datum FIN naloga je 31.03.2020. </a:t>
            </a:r>
            <a:endParaRPr lang="en-US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3352800" y="2286000"/>
            <a:ext cx="5638800" cy="3048000"/>
          </a:xfrm>
          <a:prstGeom prst="wedgeRoundRectCallout">
            <a:avLst>
              <a:gd name="adj1" fmla="val -71022"/>
              <a:gd name="adj2" fmla="val -14179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Ako se izabere “Datum stavke – postojeći” u FIN nalog će biti upisan podatak iz polja “Datum stavke” iz naloga u LIK </a:t>
            </a:r>
            <a:r>
              <a:rPr lang="sr-Latn-RS" sz="1400" dirty="0" smtClean="0"/>
              <a:t>(videti slajd 15, tačka 3.).</a:t>
            </a:r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Ako se izabere “Datum stavke – novi” u FIN nalog će biti upisan podatak iz polja “Datum” iznad</a:t>
            </a:r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Preporuka je da se bira “Datum stavke – postojeći” kada se stvara obaveza (knjiženje 1)</a:t>
            </a:r>
          </a:p>
          <a:p>
            <a:pPr algn="ctr"/>
            <a:r>
              <a:rPr lang="sr-Latn-RS" dirty="0" smtClean="0"/>
              <a:t>a “Datum stavke – novi” kada se obaveza izmiruje (knjiženje 2).</a:t>
            </a:r>
          </a:p>
        </p:txBody>
      </p:sp>
      <p:sp>
        <p:nvSpPr>
          <p:cNvPr id="5" name="Left Arrow 4"/>
          <p:cNvSpPr/>
          <p:nvPr/>
        </p:nvSpPr>
        <p:spPr>
          <a:xfrm>
            <a:off x="1676400" y="2743200"/>
            <a:ext cx="762000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ular Callout 5"/>
          <p:cNvSpPr/>
          <p:nvPr/>
        </p:nvSpPr>
        <p:spPr>
          <a:xfrm>
            <a:off x="533400" y="4876800"/>
            <a:ext cx="2895600" cy="1676400"/>
          </a:xfrm>
          <a:prstGeom prst="wedgeRoundRectCallout">
            <a:avLst>
              <a:gd name="adj1" fmla="val -22904"/>
              <a:gd name="adj2" fmla="val -7878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Obzirom da se u primeru stvara obaveza (knjiženje 1) datum stavke je postojeći.</a:t>
            </a:r>
          </a:p>
          <a:p>
            <a:pPr algn="ctr"/>
            <a:r>
              <a:rPr lang="sr-Latn-RS" dirty="0" smtClean="0"/>
              <a:t>Nakon popunjavanja polja izabrati taster “OK”</a:t>
            </a:r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974" t="13064" r="10256" b="171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609600" y="1828800"/>
            <a:ext cx="6629400" cy="1905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Pre konačnog prenosa u FIN korisnici imaju uvid u svaku pojedinačnu stavku koja će biti preneta u FIN.</a:t>
            </a:r>
          </a:p>
          <a:p>
            <a:pPr algn="ctr"/>
            <a:r>
              <a:rPr lang="sr-Latn-RS" dirty="0" smtClean="0"/>
              <a:t>K</a:t>
            </a:r>
            <a:r>
              <a:rPr lang="en-US" dirty="0" smtClean="0"/>
              <a:t>o</a:t>
            </a:r>
            <a:r>
              <a:rPr lang="sr-Latn-RS" dirty="0" smtClean="0"/>
              <a:t>nta su ispisana onako kako je zadato u VP 01 – OBAVEZA DOB. </a:t>
            </a:r>
            <a:r>
              <a:rPr lang="sr-Latn-RS" sz="1400" dirty="0" smtClean="0"/>
              <a:t>(videti uputstvo LIK – Šifarnici, slajdovi 15, 16 i 17)</a:t>
            </a:r>
            <a:endParaRPr lang="en-US" sz="1400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2057400" y="4038600"/>
            <a:ext cx="4572000" cy="1143000"/>
          </a:xfrm>
          <a:prstGeom prst="wedgeRoundRectCallout">
            <a:avLst>
              <a:gd name="adj1" fmla="val -70637"/>
              <a:gd name="adj2" fmla="val -15931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Kako se radi o ukalkulisavanju obaveza strane duguje i potražuje su izjednačene </a:t>
            </a:r>
            <a:endParaRPr lang="en-US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609600" y="5715000"/>
            <a:ext cx="3200400" cy="685800"/>
          </a:xfrm>
          <a:prstGeom prst="wedgeRoundRectCallout">
            <a:avLst>
              <a:gd name="adj1" fmla="val -50245"/>
              <a:gd name="adj2" fmla="val -176716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Izborom na “Prenos” stavke će biti proknjižene u FIN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0256" t="15116" r="10256" b="1511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5105400" y="1295400"/>
            <a:ext cx="3810000" cy="3581400"/>
          </a:xfrm>
          <a:prstGeom prst="wedgeRoundRectCallout">
            <a:avLst>
              <a:gd name="adj1" fmla="val -68598"/>
              <a:gd name="adj2" fmla="val 2652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Kada se stavka naloga jednom proknjiži u FIN, automatski će se popuniti ova polja. Ovde se može videti da je ova stavka (račun) proknjižena u FIN i nalogu “SL020”</a:t>
            </a:r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Na promenu ili brisanje ovih podataka korisnici ne mogu uticati.</a:t>
            </a:r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Jednom proknjižena stavka u FIN se </a:t>
            </a:r>
            <a:r>
              <a:rPr lang="sr-Latn-RS" b="1" dirty="0" smtClean="0"/>
              <a:t>NE MOŽE PONOVO PROKNJIŽITI </a:t>
            </a:r>
            <a:r>
              <a:rPr lang="sr-Latn-RS" dirty="0" smtClean="0"/>
              <a:t> čime je zaštićen integritet podatka  i onemogućeno duplo knjiženje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762000" y="5029200"/>
            <a:ext cx="8001000" cy="15240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Praktično to znači da se u jedan nalog u LIK mogu uneti npr. 3 računa i proknjižiti u FIN a zatim u isti nalog dodati još npr. 2 računa i knjiženjem u FIN će samo ta dva računa biti preneta iako se kod maske “Knjiženje u finansijsko” upisuje ceo nalog u kom se nalaze već proknjižene stavke (računi).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692" t="11011" r="11538" b="171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3505200" y="1066800"/>
            <a:ext cx="4495800" cy="1828800"/>
          </a:xfrm>
          <a:prstGeom prst="wedgeRoundRectCallout">
            <a:avLst>
              <a:gd name="adj1" fmla="val -69886"/>
              <a:gd name="adj2" fmla="val -58578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U likvidaturi u padajućem meniju izabrati “Nalozi”. 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7562"/>
          </a:xfrm>
        </p:spPr>
        <p:txBody>
          <a:bodyPr/>
          <a:lstStyle/>
          <a:p>
            <a:r>
              <a:rPr lang="sr-Latn-RS" dirty="0" smtClean="0"/>
              <a:t>Kraj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791" t="13036" r="7692" b="87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3429000" y="762000"/>
            <a:ext cx="4495800" cy="685800"/>
          </a:xfrm>
          <a:prstGeom prst="wedgeRoundRectCallout">
            <a:avLst>
              <a:gd name="adj1" fmla="val -105978"/>
              <a:gd name="adj2" fmla="val -6691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1.Uneti šifru BK </a:t>
            </a:r>
            <a:endParaRPr lang="en-US" dirty="0" smtClean="0"/>
          </a:p>
          <a:p>
            <a:pPr algn="ctr"/>
            <a:r>
              <a:rPr lang="sr-Latn-RS" sz="1400" dirty="0" smtClean="0"/>
              <a:t>(preporuka - izabrati preko tastera F3)</a:t>
            </a:r>
            <a:endParaRPr lang="en-US" sz="1400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381000" y="1752600"/>
            <a:ext cx="2895600" cy="4038600"/>
          </a:xfrm>
          <a:prstGeom prst="wedgeRoundRectCallout">
            <a:avLst>
              <a:gd name="adj1" fmla="val -41851"/>
              <a:gd name="adj2" fmla="val -67568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2.Provera da li se radi u odgovarajućoj godini.</a:t>
            </a:r>
          </a:p>
          <a:p>
            <a:pPr algn="ctr"/>
            <a:r>
              <a:rPr lang="en-US" dirty="0" smtClean="0"/>
              <a:t>G</a:t>
            </a:r>
            <a:r>
              <a:rPr lang="sr-Latn-RS" dirty="0" smtClean="0"/>
              <a:t>odina se ispisuje automatski prema godini koja je uneta u konstatama (likvidatura/administracija/konstate – tekuća godina)</a:t>
            </a:r>
          </a:p>
          <a:p>
            <a:pPr algn="ctr"/>
            <a:r>
              <a:rPr lang="sr-Latn-RS" sz="1400" dirty="0" smtClean="0"/>
              <a:t>(</a:t>
            </a:r>
            <a:r>
              <a:rPr lang="sr-Latn-RS" sz="1400" b="1" u="sng" dirty="0" smtClean="0"/>
              <a:t>poseban oprez </a:t>
            </a:r>
            <a:r>
              <a:rPr lang="sr-Latn-RS" sz="1400" dirty="0" smtClean="0"/>
              <a:t>u januaru tekuće godine kada se paralelno unose računi tekuće  i prethodne godine) </a:t>
            </a:r>
            <a:endParaRPr lang="en-US" sz="1400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3733800" y="2209800"/>
            <a:ext cx="4343400" cy="990600"/>
          </a:xfrm>
          <a:prstGeom prst="wedgeRoundRectCallout">
            <a:avLst>
              <a:gd name="adj1" fmla="val -100709"/>
              <a:gd name="adj2" fmla="val -173699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3.Slobodan unos šifre naloga </a:t>
            </a:r>
            <a:endParaRPr lang="en-US" dirty="0" smtClean="0"/>
          </a:p>
          <a:p>
            <a:pPr algn="ctr"/>
            <a:r>
              <a:rPr lang="sr-Latn-RS" sz="1400" dirty="0" smtClean="0"/>
              <a:t>(do 5 karaktera</a:t>
            </a:r>
            <a:r>
              <a:rPr lang="en-US" sz="1400" dirty="0" smtClean="0"/>
              <a:t>, </a:t>
            </a:r>
            <a:r>
              <a:rPr lang="sr-Latn-RS" sz="1400" dirty="0" smtClean="0"/>
              <a:t>prihvatljive su i slovne i brojčane oznake kao i kombinacija)</a:t>
            </a:r>
            <a:endParaRPr lang="en-US" sz="1400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3581400" y="5562600"/>
            <a:ext cx="4800600" cy="533400"/>
          </a:xfrm>
          <a:prstGeom prst="wedgeRoundRectCallout">
            <a:avLst>
              <a:gd name="adj1" fmla="val -113643"/>
              <a:gd name="adj2" fmla="val 28887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4.Unos nove stavke u nalog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791" t="13476" r="15385" b="124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4038600" y="914400"/>
            <a:ext cx="4343400" cy="1066800"/>
          </a:xfrm>
          <a:prstGeom prst="wedgeRoundRectCallout">
            <a:avLst>
              <a:gd name="adj1" fmla="val -62113"/>
              <a:gd name="adj2" fmla="val -1296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Polje za datum naloga u LIK i ne dovodi se u vezu sa datumom naloga u FIN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791" t="13476" r="15385" b="12408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762000" y="2209800"/>
            <a:ext cx="5029200" cy="1066800"/>
          </a:xfrm>
          <a:prstGeom prst="wedgeRoundRectCallout">
            <a:avLst>
              <a:gd name="adj1" fmla="val -42899"/>
              <a:gd name="adj2" fmla="val -8943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1.Uneti poziciju</a:t>
            </a:r>
          </a:p>
          <a:p>
            <a:pPr algn="ctr"/>
            <a:r>
              <a:rPr lang="sr-Latn-RS" dirty="0" smtClean="0"/>
              <a:t>Preporuka: poziciju birati preko funkcionalnog tastera F3 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3"/>
          <a:srcRect l="41764" t="47222" r="23686" b="33008"/>
          <a:stretch>
            <a:fillRect/>
          </a:stretch>
        </p:blipFill>
        <p:spPr bwMode="auto">
          <a:xfrm>
            <a:off x="762000" y="3810000"/>
            <a:ext cx="4038600" cy="18288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Left Arrow 4"/>
          <p:cNvSpPr/>
          <p:nvPr/>
        </p:nvSpPr>
        <p:spPr>
          <a:xfrm>
            <a:off x="2971800" y="4495800"/>
            <a:ext cx="685800" cy="76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Arrow 5"/>
          <p:cNvSpPr/>
          <p:nvPr/>
        </p:nvSpPr>
        <p:spPr>
          <a:xfrm>
            <a:off x="2971800" y="4648200"/>
            <a:ext cx="685800" cy="76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 Arrow 6"/>
          <p:cNvSpPr/>
          <p:nvPr/>
        </p:nvSpPr>
        <p:spPr>
          <a:xfrm>
            <a:off x="2971800" y="4800600"/>
            <a:ext cx="685800" cy="76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Minus 8"/>
          <p:cNvSpPr/>
          <p:nvPr/>
        </p:nvSpPr>
        <p:spPr>
          <a:xfrm>
            <a:off x="990600" y="4419600"/>
            <a:ext cx="304800" cy="1524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Minus 9"/>
          <p:cNvSpPr/>
          <p:nvPr/>
        </p:nvSpPr>
        <p:spPr>
          <a:xfrm>
            <a:off x="990600" y="4572000"/>
            <a:ext cx="304800" cy="1524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Minus 10"/>
          <p:cNvSpPr/>
          <p:nvPr/>
        </p:nvSpPr>
        <p:spPr>
          <a:xfrm>
            <a:off x="990600" y="4724400"/>
            <a:ext cx="304800" cy="15240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Left Arrow Callout 11"/>
          <p:cNvSpPr/>
          <p:nvPr/>
        </p:nvSpPr>
        <p:spPr>
          <a:xfrm>
            <a:off x="3886200" y="3657600"/>
            <a:ext cx="3886200" cy="2286000"/>
          </a:xfrm>
          <a:prstGeom prst="left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2.Kada se bira pozicija preko tastera F3 obratiti pažnju na izbor pozicije sa odgovarajućim izvorom finansiranja</a:t>
            </a:r>
            <a:endParaRPr lang="en-US" dirty="0"/>
          </a:p>
        </p:txBody>
      </p:sp>
      <p:sp>
        <p:nvSpPr>
          <p:cNvPr id="13" name="Rounded Rectangular Callout 12"/>
          <p:cNvSpPr/>
          <p:nvPr/>
        </p:nvSpPr>
        <p:spPr>
          <a:xfrm>
            <a:off x="4267200" y="1066800"/>
            <a:ext cx="4648200" cy="838200"/>
          </a:xfrm>
          <a:prstGeom prst="wedgeRoundRectCallout">
            <a:avLst>
              <a:gd name="adj1" fmla="val -66928"/>
              <a:gd name="adj2" fmla="val 3148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3.Ukoliko se ručno upisuje pozicija obratiti pažnju na izvor finansiranja, prekucati po potrebi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38280" t="35707" r="21795" b="25376"/>
          <a:stretch>
            <a:fillRect/>
          </a:stretch>
        </p:blipFill>
        <p:spPr bwMode="auto">
          <a:xfrm>
            <a:off x="152400" y="152400"/>
            <a:ext cx="89916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Left Arrow Callout 2"/>
          <p:cNvSpPr/>
          <p:nvPr/>
        </p:nvSpPr>
        <p:spPr>
          <a:xfrm>
            <a:off x="3962400" y="228600"/>
            <a:ext cx="4953000" cy="6019800"/>
          </a:xfrm>
          <a:prstGeom prst="left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Obaveštenje o stanju pozicije.</a:t>
            </a:r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Napomena: Upozorenje se odnosi n</a:t>
            </a:r>
            <a:r>
              <a:rPr lang="en-US" dirty="0" smtClean="0"/>
              <a:t>a </a:t>
            </a:r>
            <a:r>
              <a:rPr lang="sr-Latn-RS" dirty="0" smtClean="0"/>
              <a:t>stanje pozicije uzimajući u obzir sve prethodno unete račune u LIK </a:t>
            </a:r>
            <a:r>
              <a:rPr lang="sr-Latn-RS" sz="1400" dirty="0" smtClean="0"/>
              <a:t>(i plaćene i neplaćene).</a:t>
            </a:r>
          </a:p>
          <a:p>
            <a:pPr algn="ctr"/>
            <a:r>
              <a:rPr lang="sr-Latn-RS" dirty="0" smtClean="0"/>
              <a:t> </a:t>
            </a:r>
          </a:p>
          <a:p>
            <a:pPr algn="ctr"/>
            <a:r>
              <a:rPr lang="sr-Latn-RS" dirty="0" smtClean="0"/>
              <a:t>Zato je od značaja SVE račune knjižiti kroz LIK. Ukoliko se neki račun ne unese u LIK već ručno proknjiži u FIN za iznos tog računa će odstupiti ovaj izveštaj.</a:t>
            </a:r>
          </a:p>
          <a:p>
            <a:pPr algn="ctr"/>
            <a:r>
              <a:rPr lang="sr-Latn-RS" dirty="0" smtClean="0"/>
              <a:t>Isto tako, ako se stornira ili preknjižava stavka u FIN to je potrebno uraditi preko LIK kako bi promena bila evidentirana i u LIK. 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38280" t="35707" r="21795" b="25376"/>
          <a:stretch>
            <a:fillRect/>
          </a:stretch>
        </p:blipFill>
        <p:spPr bwMode="auto">
          <a:xfrm>
            <a:off x="152400" y="152400"/>
            <a:ext cx="8991600" cy="647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/>
          <p:nvPr/>
        </p:nvPicPr>
        <p:blipFill>
          <a:blip r:embed="rId3"/>
          <a:srcRect l="6410" t="34884" r="55128" b="22023"/>
          <a:stretch>
            <a:fillRect/>
          </a:stretch>
        </p:blipFill>
        <p:spPr bwMode="auto">
          <a:xfrm>
            <a:off x="2743200" y="3505200"/>
            <a:ext cx="5410200" cy="2895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Rounded Rectangular Callout 4"/>
          <p:cNvSpPr/>
          <p:nvPr/>
        </p:nvSpPr>
        <p:spPr>
          <a:xfrm>
            <a:off x="5029200" y="1600200"/>
            <a:ext cx="3505200" cy="1676400"/>
          </a:xfrm>
          <a:prstGeom prst="wedgeRoundRectCallout">
            <a:avLst>
              <a:gd name="adj1" fmla="val -44874"/>
              <a:gd name="adj2" fmla="val 114906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Program će onemogućiti unos računa kojim se premašuje odobrena pozicija za period koji je zadat u konstantama </a:t>
            </a:r>
          </a:p>
          <a:p>
            <a:pPr algn="ctr"/>
            <a:r>
              <a:rPr lang="sr-Latn-RS" sz="1400" dirty="0" smtClean="0"/>
              <a:t>(ako je zadat). </a:t>
            </a:r>
            <a:endParaRPr 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602" t="12429" r="26882" b="34748"/>
          <a:stretch>
            <a:fillRect/>
          </a:stretch>
        </p:blipFill>
        <p:spPr bwMode="auto">
          <a:xfrm>
            <a:off x="152400" y="0"/>
            <a:ext cx="77724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Straight Arrow Connector 3"/>
          <p:cNvCxnSpPr/>
          <p:nvPr/>
        </p:nvCxnSpPr>
        <p:spPr>
          <a:xfrm flipV="1">
            <a:off x="2362200" y="2516188"/>
            <a:ext cx="914400" cy="1508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>
            <a:off x="2362200" y="2667000"/>
            <a:ext cx="914400" cy="1539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2362200" y="2667000"/>
            <a:ext cx="914400" cy="4587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0800000">
            <a:off x="1524000" y="2514600"/>
            <a:ext cx="8382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rot="10800000" flipV="1">
            <a:off x="1524000" y="2667000"/>
            <a:ext cx="838200" cy="152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rot="5400000" flipH="1" flipV="1">
            <a:off x="2171700" y="2476500"/>
            <a:ext cx="3810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2362200" y="2286000"/>
            <a:ext cx="990600" cy="3810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rot="5400000">
            <a:off x="1143000" y="2667000"/>
            <a:ext cx="1219200" cy="121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/>
          <p:cNvPicPr/>
          <p:nvPr/>
        </p:nvPicPr>
        <p:blipFill>
          <a:blip r:embed="rId3"/>
          <a:srcRect l="25641" t="37489" r="44551" b="34335"/>
          <a:stretch>
            <a:fillRect/>
          </a:stretch>
        </p:blipFill>
        <p:spPr bwMode="auto">
          <a:xfrm>
            <a:off x="1219200" y="4191000"/>
            <a:ext cx="4572000" cy="2514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4" name="Rounded Rectangular Callout 33"/>
          <p:cNvSpPr/>
          <p:nvPr/>
        </p:nvSpPr>
        <p:spPr>
          <a:xfrm>
            <a:off x="4800600" y="3276600"/>
            <a:ext cx="4114800" cy="1905000"/>
          </a:xfrm>
          <a:prstGeom prst="wedgeRoundRectCallout">
            <a:avLst>
              <a:gd name="adj1" fmla="val -61202"/>
              <a:gd name="adj2" fmla="val 4613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Program će na osnovu izabrane pozicije ispisati podatke iz plana rashoda </a:t>
            </a:r>
            <a:r>
              <a:rPr lang="sr-Latn-RS" sz="1400" dirty="0" smtClean="0"/>
              <a:t>(razdeo, glava, funkc.klasifikacija, izvor fin., </a:t>
            </a:r>
            <a:r>
              <a:rPr lang="sr-Latn-RS" sz="1400" dirty="0"/>
              <a:t>p</a:t>
            </a:r>
            <a:r>
              <a:rPr lang="sr-Latn-RS" sz="1400" dirty="0" smtClean="0"/>
              <a:t>rogram, projekat ili aktivnost uključujući i nivo konta iz plana) </a:t>
            </a:r>
            <a:r>
              <a:rPr lang="sr-Latn-RS" dirty="0" smtClean="0"/>
              <a:t>pod uslovom da je u konstantama obeležena opcija DA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762</TotalTime>
  <Words>1337</Words>
  <Application>Microsoft Office PowerPoint</Application>
  <PresentationFormat>On-screen Show (4:3)</PresentationFormat>
  <Paragraphs>96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Unos računa u likvidaturu i ukalkulisavanje obaveza u finansijsko (knjiženje 1)</vt:lpstr>
      <vt:lpstr>1.Unos računa (na primeru unosa računa za utrošenu električnu energiju)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2.Knjiženje 1  Ukalkulisavanje obaveza u finansijsko nakon unosa računa u LIK potrebno je iste proknjižiti u FIN (stvoriti obavezu)</vt:lpstr>
      <vt:lpstr>Slide 25</vt:lpstr>
      <vt:lpstr>Slide 26</vt:lpstr>
      <vt:lpstr>Slide 27</vt:lpstr>
      <vt:lpstr>Slide 28</vt:lpstr>
      <vt:lpstr>Slide 29</vt:lpstr>
      <vt:lpstr>Kraj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Unos računa u likvidaturu</dc:title>
  <dc:creator>Aleksandar</dc:creator>
  <cp:lastModifiedBy>Aleksandar</cp:lastModifiedBy>
  <cp:revision>77</cp:revision>
  <dcterms:created xsi:type="dcterms:W3CDTF">2020-03-31T20:49:55Z</dcterms:created>
  <dcterms:modified xsi:type="dcterms:W3CDTF">2020-04-27T20:22:56Z</dcterms:modified>
</cp:coreProperties>
</file>