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2" r:id="rId10"/>
    <p:sldId id="266" r:id="rId11"/>
    <p:sldId id="288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2" r:id="rId27"/>
    <p:sldId id="281" r:id="rId28"/>
    <p:sldId id="284" r:id="rId29"/>
    <p:sldId id="285" r:id="rId30"/>
    <p:sldId id="287" r:id="rId31"/>
    <p:sldId id="298" r:id="rId32"/>
    <p:sldId id="290" r:id="rId33"/>
    <p:sldId id="289" r:id="rId34"/>
    <p:sldId id="291" r:id="rId35"/>
    <p:sldId id="292" r:id="rId36"/>
    <p:sldId id="293" r:id="rId37"/>
    <p:sldId id="295" r:id="rId38"/>
    <p:sldId id="296" r:id="rId39"/>
    <p:sldId id="297" r:id="rId40"/>
    <p:sldId id="300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5BEE-853A-44BC-9FC6-212062079CDB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9B2D-8A27-4745-A7EC-82AB71C5F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5BEE-853A-44BC-9FC6-212062079CDB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9B2D-8A27-4745-A7EC-82AB71C5F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5BEE-853A-44BC-9FC6-212062079CDB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9B2D-8A27-4745-A7EC-82AB71C5F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5BEE-853A-44BC-9FC6-212062079CDB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9B2D-8A27-4745-A7EC-82AB71C5F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5BEE-853A-44BC-9FC6-212062079CDB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9B2D-8A27-4745-A7EC-82AB71C5F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5BEE-853A-44BC-9FC6-212062079CDB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9B2D-8A27-4745-A7EC-82AB71C5F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5BEE-853A-44BC-9FC6-212062079CDB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9B2D-8A27-4745-A7EC-82AB71C5F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5BEE-853A-44BC-9FC6-212062079CDB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9B2D-8A27-4745-A7EC-82AB71C5F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5BEE-853A-44BC-9FC6-212062079CDB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9B2D-8A27-4745-A7EC-82AB71C5F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5BEE-853A-44BC-9FC6-212062079CDB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9B2D-8A27-4745-A7EC-82AB71C5F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35BEE-853A-44BC-9FC6-212062079CDB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D59B2D-8A27-4745-A7EC-82AB71C5F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35BEE-853A-44BC-9FC6-212062079CDB}" type="datetimeFigureOut">
              <a:rPr lang="en-US" smtClean="0"/>
              <a:pPr/>
              <a:t>4/12/2020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59B2D-8A27-4745-A7EC-82AB71C5F14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1362"/>
          </a:xfrm>
        </p:spPr>
        <p:txBody>
          <a:bodyPr>
            <a:normAutofit/>
          </a:bodyPr>
          <a:lstStyle/>
          <a:p>
            <a:r>
              <a:rPr lang="sr-Latn-RS" sz="3600" b="1" dirty="0" smtClean="0"/>
              <a:t>Kratko uputstvo za korišćenje likvidature</a:t>
            </a:r>
            <a:r>
              <a:rPr lang="sr-Latn-RS" sz="2800" dirty="0" smtClean="0"/>
              <a:t>*</a:t>
            </a:r>
            <a:br>
              <a:rPr lang="sr-Latn-RS" sz="2800" dirty="0" smtClean="0"/>
            </a:br>
            <a:r>
              <a:rPr lang="sr-Latn-RS" sz="2800" dirty="0"/>
              <a:t/>
            </a:r>
            <a:br>
              <a:rPr lang="sr-Latn-RS" sz="2800" dirty="0"/>
            </a:br>
            <a:r>
              <a:rPr lang="sr-Latn-RS" sz="2800" dirty="0" smtClean="0"/>
              <a:t>Unos osnovnih podataka za početak rada</a:t>
            </a:r>
            <a:br>
              <a:rPr lang="sr-Latn-RS" sz="2800" dirty="0" smtClean="0"/>
            </a:br>
            <a:r>
              <a:rPr lang="sr-Latn-RS" sz="2800" dirty="0" smtClean="0"/>
              <a:t/>
            </a:r>
            <a:br>
              <a:rPr lang="sr-Latn-RS" sz="2800" dirty="0" smtClean="0"/>
            </a:br>
            <a:r>
              <a:rPr lang="sr-Latn-RS" sz="2400" dirty="0" smtClean="0"/>
              <a:t>Uputstvo prilagođeno indirektnim korisnicima</a:t>
            </a:r>
            <a:r>
              <a:rPr lang="sr-Latn-RS" sz="2800" dirty="0"/>
              <a:t/>
            </a:r>
            <a:br>
              <a:rPr lang="sr-Latn-RS" sz="2800" dirty="0"/>
            </a:br>
            <a:r>
              <a:rPr lang="sr-Latn-RS" sz="2800" dirty="0" smtClean="0"/>
              <a:t/>
            </a:r>
            <a:br>
              <a:rPr lang="sr-Latn-RS" sz="2800" dirty="0" smtClean="0"/>
            </a:br>
            <a:r>
              <a:rPr lang="en-US" sz="2800" dirty="0" smtClean="0"/>
              <a:t>*</a:t>
            </a:r>
            <a:r>
              <a:rPr lang="sr-Latn-RS" sz="2000" dirty="0" smtClean="0"/>
              <a:t>Napomena: ovo uputstvo je izrađeno od strane korisnika prikazujući korisničko iskustvo i kao takvo nije odobreno od strane ZUP </a:t>
            </a:r>
            <a:endParaRPr lang="en-US" sz="20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02362"/>
          </a:xfrm>
        </p:spPr>
        <p:txBody>
          <a:bodyPr/>
          <a:lstStyle/>
          <a:p>
            <a:r>
              <a:rPr lang="sr-Latn-RS" dirty="0" smtClean="0"/>
              <a:t>Deo II</a:t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Formiranje baze </a:t>
            </a:r>
            <a:r>
              <a:rPr lang="sr-Latn-RS" dirty="0" smtClean="0"/>
              <a:t>programa </a:t>
            </a:r>
            <a:br>
              <a:rPr lang="sr-Latn-RS" dirty="0" smtClean="0"/>
            </a:br>
            <a:r>
              <a:rPr lang="sr-Latn-RS" dirty="0" smtClean="0"/>
              <a:t>(radnog okruženja)</a:t>
            </a: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sz="3200" dirty="0" smtClean="0"/>
              <a:t>-Unos šifarnika</a:t>
            </a:r>
            <a:br>
              <a:rPr lang="sr-Latn-RS" sz="3200" dirty="0" smtClean="0"/>
            </a:br>
            <a:r>
              <a:rPr lang="sr-Latn-RS" sz="3200" dirty="0" smtClean="0"/>
              <a:t>-Podešavanje parametara</a:t>
            </a:r>
            <a:endParaRPr lang="en-US" sz="32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202362"/>
          </a:xfrm>
        </p:spPr>
        <p:txBody>
          <a:bodyPr/>
          <a:lstStyle/>
          <a:p>
            <a:r>
              <a:rPr lang="sr-Latn-RS" sz="4800" dirty="0" smtClean="0"/>
              <a:t>Unos šifarnika</a:t>
            </a:r>
            <a:br>
              <a:rPr lang="sr-Latn-RS" sz="4800" dirty="0" smtClean="0"/>
            </a:br>
            <a:endParaRPr lang="en-US" sz="4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1011" r="6410" b="1922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Up Arrow 2"/>
          <p:cNvSpPr/>
          <p:nvPr/>
        </p:nvSpPr>
        <p:spPr>
          <a:xfrm>
            <a:off x="1828800" y="1066800"/>
            <a:ext cx="1066800" cy="5181600"/>
          </a:xfrm>
          <a:prstGeom prst="up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124200" y="2057400"/>
            <a:ext cx="5105400" cy="3124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Šifarnik se popunjava odozdo ka </a:t>
            </a:r>
            <a:r>
              <a:rPr lang="sr-Latn-RS" dirty="0" smtClean="0"/>
              <a:t>gore.</a:t>
            </a:r>
            <a:endParaRPr lang="sr-Latn-RS" dirty="0" smtClean="0"/>
          </a:p>
          <a:p>
            <a:pPr algn="ctr"/>
            <a:r>
              <a:rPr lang="sr-Latn-RS" dirty="0" smtClean="0"/>
              <a:t>Mnoge šifre su već unete što olakšava rad </a:t>
            </a:r>
            <a:r>
              <a:rPr lang="sr-Latn-RS" dirty="0" smtClean="0"/>
              <a:t>korisnicima.</a:t>
            </a:r>
            <a:endParaRPr lang="sr-Latn-RS" dirty="0" smtClean="0"/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U nastavku će biti prikazan unos onih šifarnika potrebnih za </a:t>
            </a:r>
            <a:r>
              <a:rPr lang="sr-Latn-RS" dirty="0" smtClean="0"/>
              <a:t>rad sa računima.</a:t>
            </a:r>
            <a:endParaRPr lang="sr-Latn-RS" dirty="0" smtClean="0"/>
          </a:p>
          <a:p>
            <a:pPr algn="ctr"/>
            <a:r>
              <a:rPr lang="sr-Latn-RS" dirty="0" smtClean="0"/>
              <a:t> 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6410" t="11011" r="8974" b="1922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5562600" y="1905000"/>
            <a:ext cx="3124200" cy="1752600"/>
          </a:xfrm>
          <a:prstGeom prst="wedgeRoundRectCallout">
            <a:avLst>
              <a:gd name="adj1" fmla="val -95439"/>
              <a:gd name="adj2" fmla="val 2771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 šifarniku “Zemlje” uneti minimum šifru za Srbiju </a:t>
            </a:r>
          </a:p>
          <a:p>
            <a:pPr algn="ctr"/>
            <a:r>
              <a:rPr lang="sr-Latn-RS" dirty="0" smtClean="0"/>
              <a:t>(šifre za druge zemlje se unose po potrebi) 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7692" t="10260" r="8974" b="97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/>
          <p:nvPr/>
        </p:nvSpPr>
        <p:spPr>
          <a:xfrm>
            <a:off x="3048000" y="914400"/>
            <a:ext cx="5867400" cy="1371600"/>
          </a:xfrm>
          <a:prstGeom prst="wedgeRoundRectCallout">
            <a:avLst>
              <a:gd name="adj1" fmla="val -74920"/>
              <a:gd name="adj2" fmla="val 3974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 šifarniku “Kursna lista” uneti minimum šifru za Srpski Dinar unosom Za: 1 Iznos: 1 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3063" r="7692" b="11011"/>
          <a:stretch>
            <a:fillRect/>
          </a:stretch>
        </p:blipFill>
        <p:spPr bwMode="auto">
          <a:xfrm>
            <a:off x="0" y="0"/>
            <a:ext cx="8991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le 2"/>
          <p:cNvSpPr/>
          <p:nvPr/>
        </p:nvSpPr>
        <p:spPr>
          <a:xfrm>
            <a:off x="2514600" y="1752600"/>
            <a:ext cx="4953000" cy="3429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Šifarnik “Vrste prenosa u finansijsko” korisnici formiraju prema </a:t>
            </a:r>
            <a:r>
              <a:rPr lang="sr-Latn-RS" dirty="0" smtClean="0"/>
              <a:t>potrebama.</a:t>
            </a:r>
            <a:endParaRPr lang="sr-Latn-RS" dirty="0" smtClean="0"/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Jedna šifra vrste prenosa u finansijsko u suštini predstavlja skup stavova za knjiženje poslovne </a:t>
            </a:r>
            <a:r>
              <a:rPr lang="sr-Latn-RS" dirty="0" smtClean="0"/>
              <a:t>promene.</a:t>
            </a:r>
            <a:endParaRPr lang="sr-Latn-RS" dirty="0" smtClean="0"/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U zavisnosti od vrste poslovne promene najčešće se za svaku promenu formiraju dve šifre: jedna za stvaranje obaveza i druga za izmirenje tih </a:t>
            </a:r>
            <a:r>
              <a:rPr lang="sr-Latn-RS" dirty="0" smtClean="0"/>
              <a:t>obaveza. 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3063" r="7692" b="11011"/>
          <a:stretch>
            <a:fillRect/>
          </a:stretch>
        </p:blipFill>
        <p:spPr bwMode="auto">
          <a:xfrm>
            <a:off x="0" y="0"/>
            <a:ext cx="8991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3124200" y="1371600"/>
            <a:ext cx="4343400" cy="3276600"/>
          </a:xfrm>
          <a:prstGeom prst="wedgeRoundRectCallout">
            <a:avLst>
              <a:gd name="adj1" fmla="val -73361"/>
              <a:gd name="adj2" fmla="val -49949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Na primer: </a:t>
            </a:r>
          </a:p>
          <a:p>
            <a:pPr algn="ctr"/>
            <a:r>
              <a:rPr lang="sr-Latn-RS" dirty="0" smtClean="0"/>
              <a:t>Primljen je račun za električnu energiju.</a:t>
            </a:r>
          </a:p>
          <a:p>
            <a:pPr algn="ctr"/>
            <a:endParaRPr lang="sr-Latn-RS" dirty="0" smtClean="0"/>
          </a:p>
          <a:p>
            <a:pPr algn="ctr"/>
            <a:r>
              <a:rPr lang="en-US" dirty="0" smtClean="0"/>
              <a:t>U</a:t>
            </a:r>
            <a:r>
              <a:rPr lang="sr-Latn-RS" dirty="0" smtClean="0"/>
              <a:t> trenutku prijema računa knjigovodstveno se stvara obaveza prema dobavljaču.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Za potrebe knjiženja te poslovne promene formira se šifra vrste prenosa u finansijsko </a:t>
            </a:r>
            <a:r>
              <a:rPr lang="sr-Latn-RS" dirty="0" smtClean="0"/>
              <a:t>npr. “01 </a:t>
            </a:r>
            <a:r>
              <a:rPr lang="sr-Latn-RS" dirty="0" smtClean="0"/>
              <a:t>– OBAVEZA </a:t>
            </a:r>
            <a:r>
              <a:rPr lang="sr-Latn-RS" dirty="0" smtClean="0"/>
              <a:t>DOB”. 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5115" r="10256" b="19220"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1828800" y="2667000"/>
            <a:ext cx="5334000" cy="2362200"/>
          </a:xfrm>
          <a:prstGeom prst="wedgeRoundRectCallout">
            <a:avLst>
              <a:gd name="adj1" fmla="val -35118"/>
              <a:gd name="adj2" fmla="val -8210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Kao što se može videti, šifra </a:t>
            </a:r>
            <a:r>
              <a:rPr lang="sr-Latn-RS" dirty="0" smtClean="0"/>
              <a:t>“01 </a:t>
            </a:r>
            <a:r>
              <a:rPr lang="sr-Latn-RS" dirty="0" smtClean="0"/>
              <a:t>– OBAVEZA DOB</a:t>
            </a:r>
            <a:r>
              <a:rPr lang="sr-Latn-RS" dirty="0" smtClean="0"/>
              <a:t>.” </a:t>
            </a:r>
            <a:r>
              <a:rPr lang="sr-Latn-RS" dirty="0" smtClean="0"/>
              <a:t>sadrži stavove za knjiženje koji se </a:t>
            </a:r>
            <a:r>
              <a:rPr lang="sr-Latn-RS" dirty="0" smtClean="0"/>
              <a:t>primenjuju </a:t>
            </a:r>
            <a:r>
              <a:rPr lang="sr-Latn-RS" dirty="0" smtClean="0"/>
              <a:t>kada se </a:t>
            </a:r>
            <a:r>
              <a:rPr lang="sr-Latn-RS" dirty="0" smtClean="0"/>
              <a:t>knjiži račun </a:t>
            </a:r>
            <a:r>
              <a:rPr lang="sr-Latn-RS" dirty="0" smtClean="0"/>
              <a:t>tj. stvaranje obaveza prema </a:t>
            </a:r>
            <a:r>
              <a:rPr lang="sr-Latn-RS" dirty="0" smtClean="0"/>
              <a:t>dobavljačima.</a:t>
            </a:r>
            <a:endParaRPr lang="sr-Latn-RS" dirty="0" smtClean="0"/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Konto 131211 duguje</a:t>
            </a:r>
          </a:p>
          <a:p>
            <a:pPr algn="ctr"/>
            <a:r>
              <a:rPr lang="en-US" dirty="0" smtClean="0"/>
              <a:t>K</a:t>
            </a:r>
            <a:r>
              <a:rPr lang="sr-Latn-RS" dirty="0" smtClean="0"/>
              <a:t>onto 252111 potražuje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3063" r="7692" b="11011"/>
          <a:stretch>
            <a:fillRect/>
          </a:stretch>
        </p:blipFill>
        <p:spPr bwMode="auto">
          <a:xfrm>
            <a:off x="0" y="0"/>
            <a:ext cx="8991600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ounded Rectangular Callout 3"/>
          <p:cNvSpPr/>
          <p:nvPr/>
        </p:nvSpPr>
        <p:spPr>
          <a:xfrm>
            <a:off x="2895600" y="1371600"/>
            <a:ext cx="4572000" cy="3276600"/>
          </a:xfrm>
          <a:prstGeom prst="wedgeRoundRectCallout">
            <a:avLst>
              <a:gd name="adj1" fmla="val -72422"/>
              <a:gd name="adj2" fmla="val -4584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Kada se račun plati knjigovodstveno se smanjuje obaveza prema dobavljaču i knjiži trošak.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Za potrebe knjiženja te poslovne promene formira se šifra vrste prenosa u </a:t>
            </a:r>
            <a:r>
              <a:rPr lang="sr-Latn-RS" dirty="0" smtClean="0"/>
              <a:t>finansijsko npr. “02 </a:t>
            </a:r>
            <a:r>
              <a:rPr lang="sr-Latn-RS" dirty="0" smtClean="0"/>
              <a:t>– ZATVARANJE DOB</a:t>
            </a:r>
            <a:r>
              <a:rPr lang="sr-Latn-RS" dirty="0" smtClean="0"/>
              <a:t>.”*</a:t>
            </a:r>
            <a:endParaRPr lang="sr-Latn-RS" dirty="0" smtClean="0"/>
          </a:p>
          <a:p>
            <a:pPr algn="ctr"/>
            <a:endParaRPr lang="sr-Latn-RS" dirty="0" smtClean="0"/>
          </a:p>
          <a:p>
            <a:pPr algn="ctr"/>
            <a:r>
              <a:rPr lang="sr-Latn-RS" sz="1400" dirty="0" smtClean="0"/>
              <a:t>*šifre i nazive </a:t>
            </a:r>
            <a:r>
              <a:rPr lang="sr-Latn-RS" sz="1400" dirty="0" smtClean="0"/>
              <a:t>šifri vrste prenosa korisnici sami formiraju uzimajući u obzir ograničen broj karaktera za </a:t>
            </a:r>
            <a:r>
              <a:rPr lang="sr-Latn-RS" sz="1400" dirty="0" smtClean="0"/>
              <a:t>opis. </a:t>
            </a:r>
            <a:endParaRPr lang="en-US" sz="14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561" t="12612" r="11571" b="17827"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1676400" y="3124200"/>
            <a:ext cx="5943600" cy="3505200"/>
          </a:xfrm>
          <a:prstGeom prst="wedgeRoundRectCallout">
            <a:avLst>
              <a:gd name="adj1" fmla="val -30033"/>
              <a:gd name="adj2" fmla="val -6626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r-Latn-RS" dirty="0" smtClean="0"/>
          </a:p>
          <a:p>
            <a:pPr algn="ctr"/>
            <a:endParaRPr lang="sr-Latn-RS" dirty="0" smtClean="0"/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Kao što se može videti, šifra </a:t>
            </a:r>
            <a:r>
              <a:rPr lang="sr-Latn-RS" dirty="0" smtClean="0"/>
              <a:t>“02 </a:t>
            </a:r>
            <a:r>
              <a:rPr lang="sr-Latn-RS" dirty="0" smtClean="0"/>
              <a:t>– ZATVARANJE DOB</a:t>
            </a:r>
            <a:r>
              <a:rPr lang="sr-Latn-RS" dirty="0" smtClean="0"/>
              <a:t>.” </a:t>
            </a:r>
            <a:r>
              <a:rPr lang="sr-Latn-RS" dirty="0" smtClean="0"/>
              <a:t>sadrži stavove za knjiženje koji se primenjuju kada </a:t>
            </a:r>
            <a:r>
              <a:rPr lang="sr-Latn-RS" dirty="0" smtClean="0"/>
              <a:t>se </a:t>
            </a:r>
            <a:r>
              <a:rPr lang="sr-Latn-RS" dirty="0" smtClean="0"/>
              <a:t>knjiži izvod Uprave za </a:t>
            </a:r>
            <a:r>
              <a:rPr lang="sr-Latn-RS" dirty="0" smtClean="0"/>
              <a:t>trezor</a:t>
            </a:r>
            <a:endParaRPr lang="sr-Latn-RS" dirty="0" smtClean="0"/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-Konto 131211 potražuje</a:t>
            </a:r>
          </a:p>
          <a:p>
            <a:pPr algn="ctr"/>
            <a:r>
              <a:rPr lang="sr-Latn-RS" dirty="0" smtClean="0"/>
              <a:t>-</a:t>
            </a:r>
            <a:r>
              <a:rPr lang="en-US" dirty="0" smtClean="0"/>
              <a:t>K</a:t>
            </a:r>
            <a:r>
              <a:rPr lang="sr-Latn-RS" dirty="0" smtClean="0"/>
              <a:t>onto 252111 duguje</a:t>
            </a:r>
          </a:p>
          <a:p>
            <a:pPr algn="ctr"/>
            <a:r>
              <a:rPr lang="sr-Latn-RS" dirty="0" smtClean="0"/>
              <a:t>-</a:t>
            </a:r>
            <a:r>
              <a:rPr lang="en-US" dirty="0" smtClean="0"/>
              <a:t>R</a:t>
            </a:r>
            <a:r>
              <a:rPr lang="sr-Latn-RS" dirty="0" smtClean="0"/>
              <a:t>eč KONTO zamenjuje sva konta klase </a:t>
            </a:r>
            <a:r>
              <a:rPr lang="sr-Latn-RS" dirty="0" smtClean="0"/>
              <a:t>4, 5 i 6</a:t>
            </a:r>
            <a:endParaRPr lang="sr-Latn-RS" dirty="0" smtClean="0"/>
          </a:p>
          <a:p>
            <a:pPr algn="ctr"/>
            <a:r>
              <a:rPr lang="en-US" dirty="0" smtClean="0"/>
              <a:t>O</a:t>
            </a:r>
            <a:r>
              <a:rPr lang="sr-Latn-RS" dirty="0" smtClean="0"/>
              <a:t>dnosno.....(pogledati sl. slajd)</a:t>
            </a:r>
          </a:p>
          <a:p>
            <a:pPr algn="ctr"/>
            <a:endParaRPr lang="sr-Latn-RS" dirty="0" smtClean="0"/>
          </a:p>
          <a:p>
            <a:pPr algn="ctr"/>
            <a:endParaRPr lang="sr-Latn-RS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1362"/>
          </a:xfrm>
        </p:spPr>
        <p:txBody>
          <a:bodyPr/>
          <a:lstStyle/>
          <a:p>
            <a:r>
              <a:rPr lang="sr-Latn-RS" dirty="0" smtClean="0"/>
              <a:t>Deo I</a:t>
            </a:r>
            <a:br>
              <a:rPr lang="sr-Latn-RS" dirty="0" smtClean="0"/>
            </a:br>
            <a:r>
              <a:rPr lang="sr-Latn-RS" dirty="0" smtClean="0"/>
              <a:t/>
            </a:r>
            <a:br>
              <a:rPr lang="sr-Latn-RS" dirty="0" smtClean="0"/>
            </a:br>
            <a:r>
              <a:rPr lang="sr-Latn-RS" dirty="0" smtClean="0"/>
              <a:t>Opšte napomene</a:t>
            </a:r>
            <a:endParaRPr lang="en-US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1011" r="6410" b="89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3733800" y="2057400"/>
            <a:ext cx="3200400" cy="3276600"/>
          </a:xfrm>
          <a:prstGeom prst="wedgeRoundRectCallout">
            <a:avLst>
              <a:gd name="adj1" fmla="val -113830"/>
              <a:gd name="adj2" fmla="val -499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Kada </a:t>
            </a:r>
            <a:r>
              <a:rPr lang="sr-Latn-RS" dirty="0" smtClean="0"/>
              <a:t>se kao šifra konta unese reč </a:t>
            </a:r>
            <a:r>
              <a:rPr lang="sr-Latn-RS" sz="2400" b="1" dirty="0" smtClean="0"/>
              <a:t>KONTO</a:t>
            </a:r>
            <a:r>
              <a:rPr lang="sr-Latn-RS" dirty="0" smtClean="0"/>
              <a:t> program kao šifru konta upisuje vrednost iz ovog polja u </a:t>
            </a:r>
            <a:r>
              <a:rPr lang="sr-Latn-RS" dirty="0" smtClean="0"/>
              <a:t>nalogu.</a:t>
            </a:r>
            <a:endParaRPr lang="sr-Latn-RS" dirty="0" smtClean="0"/>
          </a:p>
          <a:p>
            <a:pPr algn="ctr"/>
            <a:endParaRPr lang="sr-Latn-RS" dirty="0" smtClean="0"/>
          </a:p>
          <a:p>
            <a:pPr algn="ctr"/>
            <a:r>
              <a:rPr lang="en-US" sz="1400" dirty="0" smtClean="0"/>
              <a:t>O</a:t>
            </a:r>
            <a:r>
              <a:rPr lang="sr-Latn-RS" sz="1400" dirty="0" smtClean="0"/>
              <a:t>vakvim rešenjem </a:t>
            </a:r>
            <a:r>
              <a:rPr lang="sr-Latn-RS" sz="1400" b="1" dirty="0" smtClean="0"/>
              <a:t>je eliminisana potreba </a:t>
            </a:r>
            <a:r>
              <a:rPr lang="sr-Latn-RS" sz="1400" dirty="0" smtClean="0"/>
              <a:t>da se za svaki pojedinačni konto klase 4 </a:t>
            </a:r>
            <a:r>
              <a:rPr lang="sr-Latn-RS" sz="1400" dirty="0" smtClean="0"/>
              <a:t>, 5 i 6 </a:t>
            </a:r>
            <a:r>
              <a:rPr lang="sr-Latn-RS" sz="1400" dirty="0" smtClean="0"/>
              <a:t>formira posebna vrsta </a:t>
            </a:r>
            <a:r>
              <a:rPr lang="sr-Latn-RS" sz="1400" dirty="0" smtClean="0"/>
              <a:t>prenosa. </a:t>
            </a:r>
          </a:p>
          <a:p>
            <a:pPr algn="ctr"/>
            <a:r>
              <a:rPr lang="sr-Latn-RS" sz="1400" dirty="0" smtClean="0"/>
              <a:t>(u polje “Konto:” se upisuju samo konta klase 4, 5 i 6 na subanalitičkom (šestom) nivou”</a:t>
            </a:r>
            <a:r>
              <a:rPr lang="sr-Latn-RS" sz="1400" dirty="0" smtClean="0"/>
              <a:t>  </a:t>
            </a:r>
            <a:endParaRPr lang="sr-Latn-RS" sz="1400" dirty="0" smtClean="0"/>
          </a:p>
          <a:p>
            <a:pPr algn="ctr"/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1011" r="7692" b="130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le 2"/>
          <p:cNvSpPr/>
          <p:nvPr/>
        </p:nvSpPr>
        <p:spPr>
          <a:xfrm>
            <a:off x="2743200" y="1295400"/>
            <a:ext cx="5867400" cy="4343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Primeri vrste prenosa za neke druge poslovne promene: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-Za avansno plaćanje usluga (40 i 41)</a:t>
            </a:r>
          </a:p>
          <a:p>
            <a:pPr algn="ctr"/>
            <a:r>
              <a:rPr lang="sr-Latn-RS" dirty="0" smtClean="0"/>
              <a:t>-Za avansno plaćanje materijala (42 i 43)</a:t>
            </a:r>
          </a:p>
          <a:p>
            <a:pPr algn="ctr"/>
            <a:r>
              <a:rPr lang="sr-Latn-RS" dirty="0" smtClean="0"/>
              <a:t>-Za investiciju u opremu za obrazovanje (47 i 48)</a:t>
            </a:r>
          </a:p>
          <a:p>
            <a:pPr algn="ctr"/>
            <a:r>
              <a:rPr lang="sr-Latn-RS" dirty="0" smtClean="0"/>
              <a:t>-Za investicije u administrativnu opremu kada se oprema plaća avansno (55 i 56)</a:t>
            </a:r>
          </a:p>
          <a:p>
            <a:pPr algn="ctr"/>
            <a:r>
              <a:rPr lang="sr-Latn-RS" dirty="0" smtClean="0"/>
              <a:t>-Za plaćanje sudske takse (53 i 54) itd.</a:t>
            </a:r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1011" r="10256" b="17168"/>
          <a:stretch>
            <a:fillRect/>
          </a:stretch>
        </p:blipFill>
        <p:spPr bwMode="auto">
          <a:xfrm>
            <a:off x="0" y="0"/>
            <a:ext cx="9144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2362200" y="4191000"/>
            <a:ext cx="4495800" cy="990600"/>
          </a:xfrm>
          <a:prstGeom prst="wedgeRoundRectCallout">
            <a:avLst>
              <a:gd name="adj1" fmla="val -29607"/>
              <a:gd name="adj2" fmla="val -12121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 šifre 40 – Avans usluge</a:t>
            </a:r>
          </a:p>
          <a:p>
            <a:pPr algn="ctr"/>
            <a:r>
              <a:rPr lang="sr-Latn-RS" dirty="0" smtClean="0"/>
              <a:t>(plaćanje po predračunu – avansni račun)</a:t>
            </a:r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3064" r="10256" b="17167"/>
          <a:stretch>
            <a:fillRect/>
          </a:stretch>
        </p:blipFill>
        <p:spPr bwMode="auto">
          <a:xfrm>
            <a:off x="0" y="152400"/>
            <a:ext cx="91440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2438400" y="4267200"/>
            <a:ext cx="4648200" cy="1600200"/>
          </a:xfrm>
          <a:prstGeom prst="wedgeRoundRectCallout">
            <a:avLst>
              <a:gd name="adj1" fmla="val -34526"/>
              <a:gd name="adj2" fmla="val -85399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 šifre 41 – Avans usluge – zatv.</a:t>
            </a:r>
          </a:p>
          <a:p>
            <a:pPr algn="ctr"/>
            <a:r>
              <a:rPr lang="sr-Latn-RS" dirty="0" smtClean="0"/>
              <a:t>(</a:t>
            </a:r>
            <a:r>
              <a:rPr lang="sr-Latn-RS" dirty="0" smtClean="0"/>
              <a:t>po prijemu</a:t>
            </a:r>
            <a:r>
              <a:rPr lang="sr-Latn-RS" dirty="0" smtClean="0"/>
              <a:t> računa - </a:t>
            </a:r>
            <a:r>
              <a:rPr lang="sr-Latn-RS" dirty="0" smtClean="0"/>
              <a:t>zatvaranje avansnog računa)</a:t>
            </a:r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3063" r="10256" b="17168"/>
          <a:stretch>
            <a:fillRect/>
          </a:stretch>
        </p:blipFill>
        <p:spPr bwMode="auto">
          <a:xfrm>
            <a:off x="0" y="0"/>
            <a:ext cx="91440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2286000" y="3657600"/>
            <a:ext cx="6248400" cy="1524000"/>
          </a:xfrm>
          <a:prstGeom prst="wedgeRoundRectCallout">
            <a:avLst>
              <a:gd name="adj1" fmla="val -33166"/>
              <a:gd name="adj2" fmla="val -6926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 za šifru 47 – Oprema za obrazovanje – obaveze</a:t>
            </a:r>
          </a:p>
          <a:p>
            <a:pPr algn="ctr"/>
            <a:r>
              <a:rPr lang="sr-Latn-RS" sz="1400" dirty="0" smtClean="0"/>
              <a:t>(stvaranje obaveza po prijemu računa za investiciju u opremu za obrazovanje)</a:t>
            </a:r>
            <a:endParaRPr lang="en-US" sz="14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6410" t="13064" r="10256" b="17167"/>
          <a:stretch>
            <a:fillRect/>
          </a:stretch>
        </p:blipFill>
        <p:spPr bwMode="auto">
          <a:xfrm>
            <a:off x="0" y="0"/>
            <a:ext cx="91440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2286000" y="3429000"/>
            <a:ext cx="6248400" cy="2667000"/>
          </a:xfrm>
          <a:prstGeom prst="wedgeRoundRectCallout">
            <a:avLst>
              <a:gd name="adj1" fmla="val -32018"/>
              <a:gd name="adj2" fmla="val -6262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 za šifru 48 – Oprema za obrazovanje – izmirenje</a:t>
            </a:r>
          </a:p>
          <a:p>
            <a:pPr algn="ctr"/>
            <a:r>
              <a:rPr lang="sr-Latn-RS" sz="1400" dirty="0" smtClean="0"/>
              <a:t>(knjiženje plaćenog računa za investiciju u opremu za obrazovanje)</a:t>
            </a:r>
          </a:p>
          <a:p>
            <a:pPr algn="ctr"/>
            <a:endParaRPr lang="sr-Latn-RS" sz="1400" dirty="0" smtClean="0"/>
          </a:p>
          <a:p>
            <a:pPr algn="ctr"/>
            <a:r>
              <a:rPr lang="sr-Latn-RS" sz="1400" dirty="0" smtClean="0"/>
              <a:t>Zatvaranje konta pripreme i stavljanje sredstva </a:t>
            </a:r>
            <a:r>
              <a:rPr lang="sr-Latn-RS" sz="1400" dirty="0" smtClean="0"/>
              <a:t>u upotrebu se </a:t>
            </a:r>
            <a:r>
              <a:rPr lang="sr-Latn-RS" sz="1400" dirty="0" smtClean="0"/>
              <a:t>knjiže </a:t>
            </a:r>
            <a:r>
              <a:rPr lang="sr-Latn-RS" sz="1400" dirty="0" smtClean="0"/>
              <a:t>na osnovu odluke o stavljanju opreme u upotrebu ili sličnog akta, npr. </a:t>
            </a:r>
            <a:r>
              <a:rPr lang="en-US" sz="1400" dirty="0" smtClean="0"/>
              <a:t>Z</a:t>
            </a:r>
            <a:r>
              <a:rPr lang="sr-Latn-RS" sz="1400" dirty="0" smtClean="0"/>
              <a:t>apisnika o prijemu a ne na osnovu primljenog ili plaćenog </a:t>
            </a:r>
            <a:r>
              <a:rPr lang="sr-Latn-RS" sz="1400" dirty="0" smtClean="0"/>
              <a:t>računa. Kako se radi o knjiženjima akata koja tangiraju konta klase 0 i 3 za knjiženje tih dokumenata se ne koristi LIK već se promene evidentiraju u pomoćnoj evidenciji osnovnih sredstava odakle se knjigovodstvenim nalogom stavovi prenose u FIN)</a:t>
            </a:r>
            <a:endParaRPr lang="en-US" sz="14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3063" b="130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/>
          <p:nvPr/>
        </p:nvSpPr>
        <p:spPr>
          <a:xfrm>
            <a:off x="3200400" y="1371600"/>
            <a:ext cx="5715000" cy="609600"/>
          </a:xfrm>
          <a:prstGeom prst="wedgeRoundRectCallout">
            <a:avLst>
              <a:gd name="adj1" fmla="val -78245"/>
              <a:gd name="adj2" fmla="val -220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Polje za unos šifre konta</a:t>
            </a:r>
            <a:endParaRPr lang="en-US" dirty="0"/>
          </a:p>
        </p:txBody>
      </p:sp>
      <p:sp>
        <p:nvSpPr>
          <p:cNvPr id="7" name="Rounded Rectangular Callout 6"/>
          <p:cNvSpPr/>
          <p:nvPr/>
        </p:nvSpPr>
        <p:spPr>
          <a:xfrm>
            <a:off x="3429000" y="2362200"/>
            <a:ext cx="5715000" cy="609600"/>
          </a:xfrm>
          <a:prstGeom prst="wedgeRoundRectCallout">
            <a:avLst>
              <a:gd name="adj1" fmla="val -90481"/>
              <a:gd name="adj2" fmla="val -53677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Podešavanja iz ovog okvira koriste samo direkni </a:t>
            </a:r>
            <a:r>
              <a:rPr lang="sr-Latn-RS" dirty="0" smtClean="0"/>
              <a:t>korisnici</a:t>
            </a:r>
            <a:endParaRPr lang="en-US" dirty="0"/>
          </a:p>
        </p:txBody>
      </p:sp>
      <p:sp>
        <p:nvSpPr>
          <p:cNvPr id="8" name="Rounded Rectangular Callout 7"/>
          <p:cNvSpPr/>
          <p:nvPr/>
        </p:nvSpPr>
        <p:spPr>
          <a:xfrm>
            <a:off x="2438400" y="3200400"/>
            <a:ext cx="6324600" cy="609600"/>
          </a:xfrm>
          <a:prstGeom prst="wedgeRoundRectCallout">
            <a:avLst>
              <a:gd name="adj1" fmla="val -51251"/>
              <a:gd name="adj2" fmla="val 16691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Pozicija plana: </a:t>
            </a:r>
            <a:r>
              <a:rPr lang="sr-Latn-RS" dirty="0" smtClean="0"/>
              <a:t>“Da” </a:t>
            </a:r>
            <a:r>
              <a:rPr lang="sr-Latn-RS" dirty="0" smtClean="0"/>
              <a:t>ide samo u kombinaciji sa šifrom konta: </a:t>
            </a:r>
            <a:r>
              <a:rPr lang="sr-Latn-RS" dirty="0" smtClean="0"/>
              <a:t>“KONTO”</a:t>
            </a:r>
            <a:endParaRPr lang="en-US" dirty="0"/>
          </a:p>
        </p:txBody>
      </p:sp>
      <p:sp>
        <p:nvSpPr>
          <p:cNvPr id="9" name="Rounded Rectangular Callout 8"/>
          <p:cNvSpPr/>
          <p:nvPr/>
        </p:nvSpPr>
        <p:spPr>
          <a:xfrm>
            <a:off x="4038600" y="4191000"/>
            <a:ext cx="5334000" cy="609600"/>
          </a:xfrm>
          <a:prstGeom prst="wedgeRoundRectCallout">
            <a:avLst>
              <a:gd name="adj1" fmla="val -80632"/>
              <a:gd name="adj2" fmla="val 7132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Bira se tip iznosa</a:t>
            </a:r>
            <a:endParaRPr lang="en-US" dirty="0"/>
          </a:p>
        </p:txBody>
      </p:sp>
      <p:sp>
        <p:nvSpPr>
          <p:cNvPr id="10" name="Rounded Rectangular Callout 9"/>
          <p:cNvSpPr/>
          <p:nvPr/>
        </p:nvSpPr>
        <p:spPr>
          <a:xfrm>
            <a:off x="3276600" y="4953000"/>
            <a:ext cx="6019800" cy="609600"/>
          </a:xfrm>
          <a:prstGeom prst="wedgeRoundRectCallout">
            <a:avLst>
              <a:gd name="adj1" fmla="val -64682"/>
              <a:gd name="adj2" fmla="val 1838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Da li u konkretnoj vrsti prenosa konto duguje ili potražuje</a:t>
            </a:r>
            <a:endParaRPr lang="en-US" dirty="0"/>
          </a:p>
        </p:txBody>
      </p:sp>
      <p:sp>
        <p:nvSpPr>
          <p:cNvPr id="11" name="Rounded Rectangular Callout 10"/>
          <p:cNvSpPr/>
          <p:nvPr/>
        </p:nvSpPr>
        <p:spPr>
          <a:xfrm>
            <a:off x="3352800" y="5715000"/>
            <a:ext cx="6019800" cy="609600"/>
          </a:xfrm>
          <a:prstGeom prst="wedgeRoundRectCallout">
            <a:avLst>
              <a:gd name="adj1" fmla="val -65427"/>
              <a:gd name="adj2" fmla="val -49263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Da li se konkretni konto vodi analitički ili sintetički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895600" y="609600"/>
            <a:ext cx="4953000" cy="685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Maska za formiranje stava za knjiženje u okviru šifre vrste prenosa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26162"/>
          </a:xfrm>
        </p:spPr>
        <p:txBody>
          <a:bodyPr>
            <a:normAutofit/>
          </a:bodyPr>
          <a:lstStyle/>
          <a:p>
            <a:r>
              <a:rPr lang="sr-Latn-RS" sz="2400" dirty="0" smtClean="0"/>
              <a:t>Kroz likvidaturu se </a:t>
            </a:r>
            <a:r>
              <a:rPr lang="sr-Latn-RS" sz="2400" dirty="0" smtClean="0"/>
              <a:t>evidentiraju </a:t>
            </a:r>
            <a:r>
              <a:rPr lang="sr-Latn-RS" sz="2400" dirty="0" smtClean="0"/>
              <a:t>računi, predračuni i druga akta koja kao posledicu imaju neka </a:t>
            </a:r>
            <a:r>
              <a:rPr lang="sr-Latn-RS" sz="2400" dirty="0" smtClean="0"/>
              <a:t>plaćanja  </a:t>
            </a:r>
            <a:r>
              <a:rPr lang="sr-Latn-RS" sz="2400" dirty="0" smtClean="0"/>
              <a:t/>
            </a:r>
            <a:br>
              <a:rPr lang="sr-Latn-RS" sz="2400" dirty="0" smtClean="0"/>
            </a:br>
            <a:r>
              <a:rPr lang="sr-Latn-RS" sz="2400" dirty="0" smtClean="0"/>
              <a:t>(za plaćanja prema zaposlenima se koristi program LD a ne LIK, izuzetno kada se zaposlenima isplaćuje naknada kao članovima komisija i sl.).</a:t>
            </a:r>
            <a:br>
              <a:rPr lang="sr-Latn-RS" sz="2400" dirty="0" smtClean="0"/>
            </a:br>
            <a:r>
              <a:rPr lang="sr-Latn-RS" sz="2400" dirty="0" smtClean="0"/>
              <a:t/>
            </a:r>
            <a:br>
              <a:rPr lang="sr-Latn-RS" sz="2400" dirty="0" smtClean="0"/>
            </a:br>
            <a:r>
              <a:rPr lang="sr-Latn-RS" sz="2400" dirty="0" smtClean="0"/>
              <a:t>Poslovne promene koje ne zahtevaju plaćanja </a:t>
            </a:r>
            <a:r>
              <a:rPr lang="sr-Latn-RS" sz="2400" dirty="0" smtClean="0"/>
              <a:t>se </a:t>
            </a:r>
            <a:r>
              <a:rPr lang="sr-Latn-RS" sz="2400" dirty="0" smtClean="0"/>
              <a:t>knjiže u </a:t>
            </a:r>
            <a:r>
              <a:rPr lang="sr-Latn-RS" sz="2400" dirty="0" smtClean="0"/>
              <a:t>FIN bez posredovanja LIK</a:t>
            </a:r>
            <a:r>
              <a:rPr lang="sr-Latn-RS" sz="2400" dirty="0" smtClean="0"/>
              <a:t> </a:t>
            </a:r>
            <a:r>
              <a:rPr lang="sr-Latn-RS" sz="2400" dirty="0" smtClean="0"/>
              <a:t>(npr. odluka o stavljanju sredstva u upotrebu, </a:t>
            </a:r>
            <a:r>
              <a:rPr lang="sr-Latn-RS" sz="2400" dirty="0" smtClean="0"/>
              <a:t>obračun amortizacije, </a:t>
            </a:r>
            <a:r>
              <a:rPr lang="sr-Latn-RS" sz="2400" dirty="0" smtClean="0"/>
              <a:t>rashodovanje osnovnog sredstva, zaduženje zaposlenog po osnovu naknade štete, donacije u naturi itd.)</a:t>
            </a:r>
            <a:endParaRPr lang="en-US" sz="24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1011" r="7692" b="1922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ight Brace 2"/>
          <p:cNvSpPr/>
          <p:nvPr/>
        </p:nvSpPr>
        <p:spPr>
          <a:xfrm>
            <a:off x="1295400" y="1447800"/>
            <a:ext cx="762000" cy="762000"/>
          </a:xfrm>
          <a:prstGeom prst="rightBrace">
            <a:avLst>
              <a:gd name="adj1" fmla="val 5000"/>
              <a:gd name="adj2" fmla="val 47647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743200" y="1371600"/>
            <a:ext cx="5638800" cy="3962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KJS koji u svojoj nadležnosti imaju direktne, </a:t>
            </a:r>
            <a:r>
              <a:rPr lang="sr-Latn-RS" dirty="0" smtClean="0"/>
              <a:t>indirektne </a:t>
            </a:r>
            <a:r>
              <a:rPr lang="sr-Latn-RS" dirty="0" smtClean="0"/>
              <a:t>ili ostale korisnike shodno tome i popunjavaju šifarnike.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Međutim, npr. indirekni korisnik koji vodi samo knjigovodstvo sopsvenih transakcija i koji nema u nadležnosti druge KJS  je sam sebi “Budžet –TREZOR” i popunjava samo taj šifarnik. Drugim rečima: npr predškolska ustanova kao indirektni korisnik budžeta grada/opštine koja koristi ovaj program za evidentiranje računovodstva sopstvenih transakcija neće popuniti </a:t>
            </a:r>
            <a:r>
              <a:rPr lang="sr-Latn-RS" dirty="0" smtClean="0"/>
              <a:t>svoje podatke </a:t>
            </a:r>
            <a:r>
              <a:rPr lang="sr-Latn-RS" dirty="0" smtClean="0"/>
              <a:t>u šifarniku “Indirektni korisnik” već će popuniti podatke u šifarniku “Budžet –TREZOR</a:t>
            </a:r>
            <a:r>
              <a:rPr lang="sr-Latn-RS" dirty="0" smtClean="0"/>
              <a:t>”. </a:t>
            </a:r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3063" r="7692" b="11011"/>
          <a:stretch>
            <a:fillRect/>
          </a:stretch>
        </p:blipFill>
        <p:spPr bwMode="auto">
          <a:xfrm>
            <a:off x="0" y="76200"/>
            <a:ext cx="9144000" cy="678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eft Arrow Callout 2"/>
          <p:cNvSpPr/>
          <p:nvPr/>
        </p:nvSpPr>
        <p:spPr>
          <a:xfrm>
            <a:off x="3505200" y="1066800"/>
            <a:ext cx="5334000" cy="4876800"/>
          </a:xfrm>
          <a:prstGeom prst="left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 popunjenog šifarnika “Budžet –TREZOR” za predškolsku </a:t>
            </a:r>
            <a:r>
              <a:rPr lang="sr-Latn-RS" dirty="0" smtClean="0"/>
              <a:t>ustanovu.</a:t>
            </a:r>
            <a:endParaRPr lang="sr-Latn-RS" dirty="0" smtClean="0"/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Ukoliko je ovaj šifarnik popunjen u FIN biće automatski prenet i u LIK.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Promena podatka u LIK će se automatski odraziti i na šifarnik u FIN.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Suštinski, radi se o jednom istom šifarniku koji dele FIN i LIK </a:t>
            </a:r>
          </a:p>
          <a:p>
            <a:pPr algn="ctr"/>
            <a:r>
              <a:rPr lang="sr-Latn-RS" dirty="0" smtClean="0"/>
              <a:t>(videti slajd 3</a:t>
            </a:r>
            <a:r>
              <a:rPr lang="sr-Latn-RS" dirty="0" smtClean="0"/>
              <a:t>).   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14444" t="33131" r="10000" b="15516"/>
          <a:stretch>
            <a:fillRect/>
          </a:stretch>
        </p:blipFill>
        <p:spPr bwMode="auto">
          <a:xfrm>
            <a:off x="0" y="76200"/>
            <a:ext cx="91440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eft Arrow 2"/>
          <p:cNvSpPr/>
          <p:nvPr/>
        </p:nvSpPr>
        <p:spPr>
          <a:xfrm>
            <a:off x="990600" y="304800"/>
            <a:ext cx="2667000" cy="6858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Osnovna sredstva</a:t>
            </a:r>
            <a:endParaRPr lang="en-US" dirty="0"/>
          </a:p>
        </p:txBody>
      </p:sp>
      <p:sp>
        <p:nvSpPr>
          <p:cNvPr id="4" name="Left Arrow 3"/>
          <p:cNvSpPr/>
          <p:nvPr/>
        </p:nvSpPr>
        <p:spPr>
          <a:xfrm>
            <a:off x="990600" y="1295400"/>
            <a:ext cx="2667000" cy="6858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Robno-materijalno</a:t>
            </a:r>
            <a:endParaRPr lang="en-US" dirty="0"/>
          </a:p>
        </p:txBody>
      </p:sp>
      <p:sp>
        <p:nvSpPr>
          <p:cNvPr id="5" name="Left Arrow 4"/>
          <p:cNvSpPr/>
          <p:nvPr/>
        </p:nvSpPr>
        <p:spPr>
          <a:xfrm>
            <a:off x="1066800" y="2438400"/>
            <a:ext cx="2590800" cy="6858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Finansijsko</a:t>
            </a:r>
            <a:endParaRPr lang="en-US" dirty="0"/>
          </a:p>
        </p:txBody>
      </p:sp>
      <p:sp>
        <p:nvSpPr>
          <p:cNvPr id="6" name="Left Arrow 5"/>
          <p:cNvSpPr/>
          <p:nvPr/>
        </p:nvSpPr>
        <p:spPr>
          <a:xfrm>
            <a:off x="990600" y="3505200"/>
            <a:ext cx="2667000" cy="6858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Obračun plata</a:t>
            </a:r>
            <a:endParaRPr lang="en-US" dirty="0"/>
          </a:p>
        </p:txBody>
      </p:sp>
      <p:sp>
        <p:nvSpPr>
          <p:cNvPr id="7" name="Left Arrow 6"/>
          <p:cNvSpPr/>
          <p:nvPr/>
        </p:nvSpPr>
        <p:spPr>
          <a:xfrm>
            <a:off x="990600" y="4572000"/>
            <a:ext cx="2667000" cy="685800"/>
          </a:xfrm>
          <a:prstGeom prst="leftArrow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Likvidatura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267200" y="457200"/>
            <a:ext cx="4724400" cy="4648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Programski paket “Trezor” se sastoji od 5 osnovnih modula koji su međusobno povezani (dele šifarnike međusobno)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sz="2000" b="1" dirty="0" smtClean="0"/>
              <a:t>Praktično to znači </a:t>
            </a:r>
            <a:r>
              <a:rPr lang="sr-Latn-RS" dirty="0" smtClean="0"/>
              <a:t>da je dovoljno uneti šifarnik u jedan modul i on će se prepisati u ostale module.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Npr. -Podaci o zaposlenima se unose u LD dok LIK automatski preuzima iste, </a:t>
            </a:r>
          </a:p>
          <a:p>
            <a:pPr algn="ctr"/>
            <a:r>
              <a:rPr lang="sr-Latn-RS" dirty="0" smtClean="0"/>
              <a:t>-šifarnik kupaca/dobavljača se unosi u LIK dok FIN preuzima te podatke, </a:t>
            </a:r>
          </a:p>
          <a:p>
            <a:pPr algn="ctr"/>
            <a:r>
              <a:rPr lang="sr-Latn-RS" dirty="0" smtClean="0"/>
              <a:t>-budžet se unosi u FIN dok LIK preuzima te podatke itd.</a:t>
            </a:r>
            <a:endParaRPr lang="en-US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1011" r="7692" b="895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le 2"/>
          <p:cNvSpPr/>
          <p:nvPr/>
        </p:nvSpPr>
        <p:spPr>
          <a:xfrm>
            <a:off x="4800600" y="1600200"/>
            <a:ext cx="3733800" cy="34290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Maska za unos šifarnika </a:t>
            </a:r>
            <a:r>
              <a:rPr lang="sr-Latn-RS" dirty="0" smtClean="0"/>
              <a:t>kupci/dobavljači.</a:t>
            </a:r>
            <a:endParaRPr lang="sr-Latn-RS" dirty="0" smtClean="0"/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Iako i FIN sadrži isti šifarnik preporuka je da se zbog kontrole podataka popunjava šifarnik u LIK a ne u FIN</a:t>
            </a:r>
          </a:p>
          <a:p>
            <a:pPr algn="ctr"/>
            <a:r>
              <a:rPr lang="sr-Latn-RS" dirty="0" smtClean="0"/>
              <a:t> (FIN će preuzeti podatke iz LIK</a:t>
            </a:r>
            <a:r>
              <a:rPr lang="sr-Latn-RS" dirty="0" smtClean="0"/>
              <a:t>).</a:t>
            </a:r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3063" r="7692" b="110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2819400" y="1066800"/>
            <a:ext cx="5791200" cy="3048000"/>
          </a:xfrm>
          <a:prstGeom prst="wedgeRoundRectCallout">
            <a:avLst>
              <a:gd name="adj1" fmla="val -60461"/>
              <a:gd name="adj2" fmla="val -6397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Opcija koja se preporučuje:</a:t>
            </a:r>
          </a:p>
          <a:p>
            <a:pPr algn="ctr"/>
            <a:endParaRPr lang="sr-Latn-RS" dirty="0" smtClean="0"/>
          </a:p>
          <a:p>
            <a:pPr algn="ctr"/>
            <a:r>
              <a:rPr lang="en-US" dirty="0" smtClean="0"/>
              <a:t>U</a:t>
            </a:r>
            <a:r>
              <a:rPr lang="sr-Latn-RS" dirty="0" smtClean="0"/>
              <a:t>neti podatke o ugovorima i pratiti izvršenje ugovora</a:t>
            </a: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/>
          <a:lstStyle/>
          <a:p>
            <a:r>
              <a:rPr lang="sr-Latn-RS" dirty="0" smtClean="0"/>
              <a:t>Podešavanje parametara</a:t>
            </a:r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3063" r="8974" b="130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5181600" y="1066800"/>
            <a:ext cx="3962400" cy="1219200"/>
          </a:xfrm>
          <a:prstGeom prst="wedgeRoundRectCallout">
            <a:avLst>
              <a:gd name="adj1" fmla="val -66987"/>
              <a:gd name="adj2" fmla="val -8529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 okviru administracije popuniti podatke o </a:t>
            </a:r>
            <a:r>
              <a:rPr lang="sr-Latn-RS" dirty="0" smtClean="0"/>
              <a:t>firmi.</a:t>
            </a:r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5115" r="10256" b="110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le 2"/>
          <p:cNvSpPr/>
          <p:nvPr/>
        </p:nvSpPr>
        <p:spPr>
          <a:xfrm>
            <a:off x="4800600" y="1676400"/>
            <a:ext cx="4038600" cy="24384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Primer popunjenih </a:t>
            </a:r>
            <a:r>
              <a:rPr lang="sr-Latn-RS" dirty="0" smtClean="0"/>
              <a:t>podataka.</a:t>
            </a: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8974" t="13063" r="8974" b="1306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5181600" y="1066800"/>
            <a:ext cx="3962400" cy="1219200"/>
          </a:xfrm>
          <a:prstGeom prst="wedgeRoundRectCallout">
            <a:avLst>
              <a:gd name="adj1" fmla="val -89611"/>
              <a:gd name="adj2" fmla="val -52206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 okviru administracije podesiti </a:t>
            </a:r>
            <a:r>
              <a:rPr lang="sr-Latn-RS" dirty="0" smtClean="0"/>
              <a:t>konstante.</a:t>
            </a:r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3063" r="7692" b="110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3048000" y="1600200"/>
            <a:ext cx="5334000" cy="3733800"/>
          </a:xfrm>
          <a:prstGeom prst="wedgeRoundRectCallout">
            <a:avLst>
              <a:gd name="adj1" fmla="val -72598"/>
              <a:gd name="adj2" fmla="val -7216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OBRATITI PAŽNJU!!!!</a:t>
            </a:r>
          </a:p>
          <a:p>
            <a:pPr algn="ctr"/>
            <a:r>
              <a:rPr lang="sr-Latn-RS" b="1" u="sng" dirty="0" smtClean="0"/>
              <a:t>Finansijsko</a:t>
            </a:r>
            <a:r>
              <a:rPr lang="sr-Latn-RS" b="1" dirty="0" smtClean="0"/>
              <a:t> </a:t>
            </a:r>
            <a:r>
              <a:rPr lang="sr-Latn-RS" dirty="0" smtClean="0"/>
              <a:t>ima svoju tekuću godinu</a:t>
            </a:r>
          </a:p>
          <a:p>
            <a:pPr algn="ctr"/>
            <a:r>
              <a:rPr lang="sr-Latn-RS" b="1" u="sng" dirty="0" smtClean="0"/>
              <a:t>Likvidatura</a:t>
            </a:r>
            <a:r>
              <a:rPr lang="sr-Latn-RS" dirty="0" smtClean="0"/>
              <a:t> ima svoju tekuću godinu</a:t>
            </a:r>
          </a:p>
          <a:p>
            <a:pPr algn="ctr"/>
            <a:r>
              <a:rPr lang="sr-Latn-RS" b="1" u="sng" dirty="0" smtClean="0"/>
              <a:t>Vrtić</a:t>
            </a:r>
            <a:r>
              <a:rPr lang="sr-Latn-RS" dirty="0" smtClean="0"/>
              <a:t> ima svoju tekuću godinu</a:t>
            </a:r>
          </a:p>
          <a:p>
            <a:pPr algn="ctr"/>
            <a:endParaRPr lang="sr-Latn-RS" dirty="0" smtClean="0"/>
          </a:p>
          <a:p>
            <a:pPr algn="ctr"/>
            <a:r>
              <a:rPr lang="en-US" dirty="0" smtClean="0"/>
              <a:t>U</a:t>
            </a:r>
            <a:r>
              <a:rPr lang="sr-Latn-RS" dirty="0" smtClean="0"/>
              <a:t> pitanju su tri različita podešavanja koja nisu međusobno povezana. Promena tekuće godine u finansijkom neće se odraziti na promenu tekuće godine u likvidaturi kao sto promena tekuće godine u likvidaturi neće automatski promeniti tekuću godinu u vrtiću (program Vrtić imaju samo predškolske ustanove) </a:t>
            </a:r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3063" r="7692" b="110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1219200" y="685800"/>
            <a:ext cx="5334000" cy="1447800"/>
          </a:xfrm>
          <a:prstGeom prst="wedgeRoundRectCallout">
            <a:avLst>
              <a:gd name="adj1" fmla="val 24545"/>
              <a:gd name="adj2" fmla="val 6424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Korisnici mogu birati opciju izveštaja u latinici ili ćirilici (videti slajd br.4</a:t>
            </a:r>
            <a:r>
              <a:rPr lang="sr-Latn-RS" dirty="0" smtClean="0"/>
              <a:t>).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3063" r="7692" b="110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1219200" y="685800"/>
            <a:ext cx="5334000" cy="1447800"/>
          </a:xfrm>
          <a:prstGeom prst="wedgeRoundRectCallout">
            <a:avLst>
              <a:gd name="adj1" fmla="val 5890"/>
              <a:gd name="adj2" fmla="val 9644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Program će popuniti podatke o glavi i razdelu na osnovu izabrane pozicije u nalogu ukoliko je izabrana opcija </a:t>
            </a:r>
            <a:r>
              <a:rPr lang="sr-Latn-RS" dirty="0" smtClean="0"/>
              <a:t>“DA” </a:t>
            </a:r>
            <a:r>
              <a:rPr lang="sr-Latn-RS" dirty="0" smtClean="0"/>
              <a:t>(preporuka je da se izabere opcija </a:t>
            </a:r>
            <a:r>
              <a:rPr lang="sr-Latn-RS" dirty="0" smtClean="0"/>
              <a:t>“DA”).</a:t>
            </a:r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3063" r="7692" b="110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1219200" y="2667000"/>
            <a:ext cx="5334000" cy="1447800"/>
          </a:xfrm>
          <a:prstGeom prst="wedgeRoundRectCallout">
            <a:avLst>
              <a:gd name="adj1" fmla="val 3201"/>
              <a:gd name="adj2" fmla="val 127402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Obratiti pažnju na tip isplatioca, JMBG podnosioca poreske prijave, e-mail i telefon kontakt osobe.</a:t>
            </a:r>
          </a:p>
          <a:p>
            <a:pPr algn="ctr"/>
            <a:r>
              <a:rPr lang="sr-Latn-RS" dirty="0" smtClean="0"/>
              <a:t>Ovi podaci se </a:t>
            </a:r>
            <a:r>
              <a:rPr lang="sr-Latn-RS" dirty="0" smtClean="0"/>
              <a:t>prenose</a:t>
            </a:r>
            <a:r>
              <a:rPr lang="sr-Latn-RS" dirty="0" smtClean="0"/>
              <a:t> </a:t>
            </a:r>
            <a:r>
              <a:rPr lang="sr-Latn-RS" dirty="0" smtClean="0"/>
              <a:t>u poresku </a:t>
            </a:r>
            <a:r>
              <a:rPr lang="sr-Latn-RS" dirty="0" smtClean="0"/>
              <a:t>prijavu prilikom podnošenja iste.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/>
          <a:srcRect l="8974" t="13063" r="14103" b="19220"/>
          <a:stretch>
            <a:fillRect/>
          </a:stretch>
        </p:blipFill>
        <p:spPr bwMode="auto">
          <a:xfrm>
            <a:off x="152400" y="152400"/>
            <a:ext cx="88392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ular Callout 4"/>
          <p:cNvSpPr/>
          <p:nvPr/>
        </p:nvSpPr>
        <p:spPr>
          <a:xfrm>
            <a:off x="3276600" y="152400"/>
            <a:ext cx="5562600" cy="3048000"/>
          </a:xfrm>
          <a:prstGeom prst="wedgeRoundRectCallout">
            <a:avLst>
              <a:gd name="adj1" fmla="val -72146"/>
              <a:gd name="adj2" fmla="val 1780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Za unos podataka preporučuje se izbor </a:t>
            </a:r>
          </a:p>
          <a:p>
            <a:pPr algn="ctr"/>
            <a:r>
              <a:rPr lang="sr-Latn-RS" b="1" dirty="0" smtClean="0"/>
              <a:t>“Serbian (Latin) – US” </a:t>
            </a:r>
            <a:r>
              <a:rPr lang="sr-Latn-RS" dirty="0" smtClean="0"/>
              <a:t>tastature</a:t>
            </a:r>
          </a:p>
          <a:p>
            <a:pPr algn="ctr"/>
            <a:endParaRPr lang="sr-Latn-RS" dirty="0"/>
          </a:p>
          <a:p>
            <a:pPr algn="ctr"/>
            <a:r>
              <a:rPr lang="sr-Latn-RS" dirty="0" smtClean="0"/>
              <a:t>Korišćenjem </a:t>
            </a:r>
            <a:r>
              <a:rPr lang="sr-Latn-RS" sz="2000" b="1" dirty="0" smtClean="0"/>
              <a:t>US</a:t>
            </a:r>
            <a:r>
              <a:rPr lang="sr-Latn-RS" dirty="0" smtClean="0"/>
              <a:t> podopcije tastature omogućava unos podataka samim tim i prikaz izveštaja (u ćirilici ili latinici) sa specijalnim karakterima (Ć Č Š Ž) </a:t>
            </a:r>
          </a:p>
          <a:p>
            <a:pPr algn="ctr"/>
            <a:endParaRPr lang="sr-Latn-RS" dirty="0" smtClean="0"/>
          </a:p>
          <a:p>
            <a:pPr algn="ctr"/>
            <a:r>
              <a:rPr lang="en-US" dirty="0" smtClean="0"/>
              <a:t>A</a:t>
            </a:r>
            <a:r>
              <a:rPr lang="sr-Latn-RS" dirty="0" smtClean="0"/>
              <a:t>ko se za unos podataka koristi </a:t>
            </a:r>
          </a:p>
          <a:p>
            <a:pPr algn="ctr"/>
            <a:r>
              <a:rPr lang="sr-Latn-RS" b="1" dirty="0" smtClean="0"/>
              <a:t>Serbian (latin) – Serbian </a:t>
            </a:r>
            <a:r>
              <a:rPr lang="sr-Latn-RS" dirty="0" smtClean="0"/>
              <a:t>ili</a:t>
            </a:r>
            <a:r>
              <a:rPr lang="sr-Latn-RS" b="1" dirty="0" smtClean="0"/>
              <a:t> English (United States) </a:t>
            </a:r>
            <a:r>
              <a:rPr lang="sr-Latn-RS" dirty="0" smtClean="0"/>
              <a:t>tastatura</a:t>
            </a:r>
            <a:r>
              <a:rPr lang="en-US" dirty="0" smtClean="0"/>
              <a:t>,</a:t>
            </a:r>
            <a:r>
              <a:rPr lang="sr-Latn-RS" dirty="0" smtClean="0"/>
              <a:t> unos i izveštaji će biti prikazani u formatu tzv. </a:t>
            </a:r>
            <a:r>
              <a:rPr lang="sr-Latn-RS" dirty="0"/>
              <a:t>o</a:t>
            </a:r>
            <a:r>
              <a:rPr lang="sr-Latn-RS" dirty="0" smtClean="0"/>
              <a:t>šišane latinice i nepravilne ćirilice </a:t>
            </a:r>
          </a:p>
          <a:p>
            <a:pPr algn="ctr"/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5943600" y="3429000"/>
            <a:ext cx="3048000" cy="1905000"/>
          </a:xfrm>
          <a:prstGeom prst="wedgeRoundRectCallout">
            <a:avLst>
              <a:gd name="adj1" fmla="val -69199"/>
              <a:gd name="adj2" fmla="val -26805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US tastatura (Serbian ili English) je obavezna i prilikom ulaska u program. </a:t>
            </a:r>
            <a:r>
              <a:rPr lang="en-US" dirty="0" smtClean="0"/>
              <a:t>U</a:t>
            </a:r>
            <a:r>
              <a:rPr lang="sr-Latn-RS" dirty="0" smtClean="0"/>
              <a:t> suprotnom će se pojaviti upozorenje “Pogrešno uneta lozinka” </a:t>
            </a: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/>
          <a:lstStyle/>
          <a:p>
            <a:r>
              <a:rPr lang="sr-Latn-RS" dirty="0" smtClean="0"/>
              <a:t>Ovim </a:t>
            </a:r>
            <a:r>
              <a:rPr lang="sr-Latn-RS" smtClean="0"/>
              <a:t>bi bilo postavljeno osnovno radno okruženje programa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t="10875" b="30087"/>
          <a:stretch>
            <a:fillRect/>
          </a:stretch>
        </p:blipFill>
        <p:spPr bwMode="auto">
          <a:xfrm>
            <a:off x="152400" y="228600"/>
            <a:ext cx="8991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5181600" y="1752600"/>
            <a:ext cx="3810000" cy="2286000"/>
          </a:xfrm>
          <a:prstGeom prst="wedgeRoundRectCallout">
            <a:avLst>
              <a:gd name="adj1" fmla="val 27638"/>
              <a:gd name="adj2" fmla="val -97108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Za izlazak iz programa </a:t>
            </a:r>
            <a:r>
              <a:rPr lang="sr-Latn-RS" b="1" u="sng" dirty="0" smtClean="0"/>
              <a:t>NE KORISTITI </a:t>
            </a:r>
            <a:r>
              <a:rPr lang="sr-Latn-RS" dirty="0" smtClean="0"/>
              <a:t>ovu opciju. Izlaskom na X može dovesti do blokade programa i gubitka podataka.</a:t>
            </a:r>
            <a:r>
              <a:rPr lang="en-US" dirty="0" smtClean="0"/>
              <a:t> </a:t>
            </a:r>
            <a:r>
              <a:rPr lang="sr-Latn-RS" dirty="0" smtClean="0"/>
              <a:t>Izlazak na X bi bio nasilan izlazak iz </a:t>
            </a:r>
            <a:r>
              <a:rPr lang="sr-Latn-RS" dirty="0" smtClean="0"/>
              <a:t>programa. Tabele ostaju otvorne a podaci se gube.</a:t>
            </a:r>
            <a:endParaRPr lang="en-US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457200" y="1295400"/>
            <a:ext cx="4114800" cy="1447800"/>
          </a:xfrm>
          <a:prstGeom prst="wedgeRoundRectCallout">
            <a:avLst>
              <a:gd name="adj1" fmla="val 33886"/>
              <a:gd name="adj2" fmla="val -72901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</a:t>
            </a:r>
            <a:r>
              <a:rPr lang="sr-Latn-RS" dirty="0" smtClean="0"/>
              <a:t>rogram </a:t>
            </a:r>
            <a:r>
              <a:rPr lang="sr-Latn-RS" dirty="0" smtClean="0"/>
              <a:t>se </a:t>
            </a:r>
            <a:r>
              <a:rPr lang="sr-Latn-RS" dirty="0" smtClean="0"/>
              <a:t>zatvara izborom </a:t>
            </a:r>
            <a:r>
              <a:rPr lang="sr-Latn-RS" dirty="0" smtClean="0"/>
              <a:t>opcije “Kraj</a:t>
            </a:r>
            <a:r>
              <a:rPr lang="sr-Latn-RS" dirty="0" smtClean="0"/>
              <a:t>”. Izlazak </a:t>
            </a:r>
            <a:r>
              <a:rPr lang="sr-Latn-RS" dirty="0" smtClean="0"/>
              <a:t>na ovaj način garantuje integritet unetih podataka</a:t>
            </a:r>
            <a:r>
              <a:rPr lang="sr-Latn-RS" dirty="0" smtClean="0"/>
              <a:t>. Sve tabele sa kojima se radi će se zatvoriti a podaci biti sačuvani.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533400" y="4648200"/>
            <a:ext cx="8305800" cy="19812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Ne preporučuje se držati program otvoren kada se ne radi u njemu. Bolje je tokom dana 50 puta ući i zatvoriti program nego ostaviti isti otvoren kada se u njemu ne radi (npr. </a:t>
            </a:r>
            <a:r>
              <a:rPr lang="sr-Latn-RS" dirty="0"/>
              <a:t>z</a:t>
            </a:r>
            <a:r>
              <a:rPr lang="sr-Latn-RS" dirty="0" smtClean="0"/>
              <a:t>a vreme pauze).</a:t>
            </a:r>
          </a:p>
          <a:p>
            <a:pPr algn="ctr"/>
            <a:r>
              <a:rPr lang="sr-Latn-RS" dirty="0" smtClean="0"/>
              <a:t>Ukoliko iz bilo kog razloga dodje do prekida u komunikaciji dok je program otvoren </a:t>
            </a:r>
            <a:r>
              <a:rPr lang="sr-Latn-RS" sz="1400" dirty="0" smtClean="0"/>
              <a:t>(pad napona ili pucanje mrežne veze čak i u milisekundi) </a:t>
            </a:r>
            <a:r>
              <a:rPr lang="sr-Latn-RS" dirty="0" smtClean="0"/>
              <a:t>doći će do pada programa. Redovnim izlaskom iz programa kada se ne koristi ovaj rizik se umanjuje.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3037" r="7692" b="10374"/>
          <a:stretch>
            <a:fillRect/>
          </a:stretch>
        </p:blipFill>
        <p:spPr bwMode="auto">
          <a:xfrm>
            <a:off x="0" y="0"/>
            <a:ext cx="9144000" cy="670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ounded Rectangular Callout 2"/>
          <p:cNvSpPr/>
          <p:nvPr/>
        </p:nvSpPr>
        <p:spPr>
          <a:xfrm>
            <a:off x="2133600" y="609600"/>
            <a:ext cx="6781800" cy="990600"/>
          </a:xfrm>
          <a:prstGeom prst="wedgeRoundRectCallout">
            <a:avLst>
              <a:gd name="adj1" fmla="val -68519"/>
              <a:gd name="adj2" fmla="val -4632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Preporuka je u što većoj meri koristiti funkcionalni taster F3 za izbor.</a:t>
            </a:r>
          </a:p>
          <a:p>
            <a:pPr algn="ctr"/>
            <a:r>
              <a:rPr lang="sr-Latn-RS" dirty="0" smtClean="0"/>
              <a:t>Na ovaj način se u velikoj meri utiče na smanjenje grešaka prilikom unosa podataka</a:t>
            </a:r>
          </a:p>
          <a:p>
            <a:pPr algn="ctr"/>
            <a:r>
              <a:rPr lang="sr-Latn-RS" dirty="0" smtClean="0"/>
              <a:t> </a:t>
            </a:r>
            <a:endParaRPr lang="en-US" dirty="0"/>
          </a:p>
        </p:txBody>
      </p:sp>
      <p:sp>
        <p:nvSpPr>
          <p:cNvPr id="4" name="Rounded Rectangular Callout 3"/>
          <p:cNvSpPr/>
          <p:nvPr/>
        </p:nvSpPr>
        <p:spPr>
          <a:xfrm>
            <a:off x="457200" y="1981200"/>
            <a:ext cx="2209800" cy="1676400"/>
          </a:xfrm>
          <a:prstGeom prst="wedgeRoundRectCallout">
            <a:avLst>
              <a:gd name="adj1" fmla="val -30975"/>
              <a:gd name="adj2" fmla="val -10648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/>
              <a:t>P</a:t>
            </a:r>
            <a:r>
              <a:rPr lang="sr-Latn-RS" dirty="0" smtClean="0"/>
              <a:t>rebacivanje kursora u naredno polje se najbrže postiže tasterom “Tab” </a:t>
            </a:r>
            <a:endParaRPr lang="en-US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5791200" y="3429000"/>
            <a:ext cx="2895600" cy="1981200"/>
          </a:xfrm>
          <a:prstGeom prst="wedgeRoundRectCallout">
            <a:avLst>
              <a:gd name="adj1" fmla="val 45230"/>
              <a:gd name="adj2" fmla="val 71154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Za izlazak se može koristiti i taster “Esc”</a:t>
            </a:r>
          </a:p>
          <a:p>
            <a:pPr algn="ctr"/>
            <a:r>
              <a:rPr lang="sr-Latn-RS" dirty="0" smtClean="0"/>
              <a:t>(ili Alt+I)</a:t>
            </a:r>
            <a:endParaRPr lang="en-US" dirty="0"/>
          </a:p>
        </p:txBody>
      </p:sp>
      <p:sp>
        <p:nvSpPr>
          <p:cNvPr id="6" name="Rounded Rectangular Callout 5"/>
          <p:cNvSpPr/>
          <p:nvPr/>
        </p:nvSpPr>
        <p:spPr>
          <a:xfrm>
            <a:off x="838200" y="4038600"/>
            <a:ext cx="3429000" cy="990600"/>
          </a:xfrm>
          <a:prstGeom prst="wedgeRoundRectCallout">
            <a:avLst>
              <a:gd name="adj1" fmla="val -58480"/>
              <a:gd name="adj2" fmla="val 133270"/>
              <a:gd name="adj3" fmla="val 16667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</a:t>
            </a:r>
            <a:r>
              <a:rPr lang="sr-Latn-RS" dirty="0" smtClean="0"/>
              <a:t>ojedine komande se mogu zadati kombinacijom tastera Alt+podvučeno slovo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9756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3" name="Picture 2"/>
          <p:cNvPicPr/>
          <p:nvPr/>
        </p:nvPicPr>
        <p:blipFill>
          <a:blip r:embed="rId2"/>
          <a:srcRect l="7692" t="13063" r="6410" b="8959"/>
          <a:stretch>
            <a:fillRect/>
          </a:stretch>
        </p:blipFill>
        <p:spPr bwMode="auto">
          <a:xfrm>
            <a:off x="381000" y="381000"/>
            <a:ext cx="8382000" cy="579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Down Arrow Callout 3"/>
          <p:cNvSpPr/>
          <p:nvPr/>
        </p:nvSpPr>
        <p:spPr>
          <a:xfrm>
            <a:off x="1295400" y="2209800"/>
            <a:ext cx="4953000" cy="3048000"/>
          </a:xfrm>
          <a:prstGeom prst="down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Često se dešava da prikaz radnog prozora na monitoru ne bude celovit već “presečen”. </a:t>
            </a:r>
          </a:p>
          <a:p>
            <a:pPr algn="ctr"/>
            <a:r>
              <a:rPr lang="sr-Latn-RS" dirty="0" smtClean="0"/>
              <a:t>Situacija se može ublaziti:</a:t>
            </a:r>
          </a:p>
          <a:p>
            <a:pPr algn="ctr"/>
            <a:r>
              <a:rPr lang="sr-Latn-RS" dirty="0" smtClean="0"/>
              <a:t>-izborom manje rezolucije grafike monitora</a:t>
            </a:r>
          </a:p>
          <a:p>
            <a:pPr algn="ctr"/>
            <a:r>
              <a:rPr lang="sr-Latn-RS" dirty="0" smtClean="0"/>
              <a:t>-nabavkom “kockastog” monitora (najoptimalnije)</a:t>
            </a:r>
          </a:p>
          <a:p>
            <a:pPr algn="ctr"/>
            <a:r>
              <a:rPr lang="sr-Latn-RS" dirty="0" smtClean="0"/>
              <a:t>-nabavkom monitora veće dijagonale </a:t>
            </a:r>
          </a:p>
          <a:p>
            <a:pPr algn="ctr"/>
            <a:r>
              <a:rPr lang="sr-Latn-R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>
          <a:blip r:embed="rId2"/>
          <a:srcRect l="7692" t="13063" r="12821" b="13063"/>
          <a:stretch>
            <a:fillRect/>
          </a:stretch>
        </p:blipFill>
        <p:spPr bwMode="auto">
          <a:xfrm>
            <a:off x="0" y="0"/>
            <a:ext cx="91440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Left Arrow Callout 2"/>
          <p:cNvSpPr/>
          <p:nvPr/>
        </p:nvSpPr>
        <p:spPr>
          <a:xfrm>
            <a:off x="3810000" y="914400"/>
            <a:ext cx="5105400" cy="5257800"/>
          </a:xfrm>
          <a:prstGeom prst="leftArrow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sr-Latn-RS" dirty="0" smtClean="0"/>
              <a:t>Prilikom popunjavanja šifarnika popuniti što je moguće više ponuđenih polja podacima.</a:t>
            </a:r>
          </a:p>
          <a:p>
            <a:pPr algn="ctr"/>
            <a:endParaRPr lang="sr-Latn-RS" dirty="0"/>
          </a:p>
          <a:p>
            <a:pPr algn="ctr"/>
            <a:r>
              <a:rPr lang="sr-Latn-RS" b="1" u="sng" dirty="0" smtClean="0"/>
              <a:t>UNETI ŠTO VIŠE PODATAKA</a:t>
            </a:r>
          </a:p>
          <a:p>
            <a:pPr algn="ctr"/>
            <a:endParaRPr lang="sr-Latn-RS" dirty="0" smtClean="0"/>
          </a:p>
          <a:p>
            <a:pPr algn="ctr"/>
            <a:r>
              <a:rPr lang="sr-Latn-RS" dirty="0" smtClean="0"/>
              <a:t>(U nekom izveštaju program će koristiti baš podatak iz tog nekog polja koje se u trenutku unosa smatra irelevantnim i ostavi nepopunjeno) </a:t>
            </a: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49962"/>
          </a:xfrm>
        </p:spPr>
        <p:txBody>
          <a:bodyPr>
            <a:normAutofit/>
          </a:bodyPr>
          <a:lstStyle/>
          <a:p>
            <a:r>
              <a:rPr lang="sr-Latn-RS" sz="2400" dirty="0" smtClean="0"/>
              <a:t>Od značaja za funkcionisanje programa jeste i obezbeđen stabilan rad računara </a:t>
            </a:r>
            <a:r>
              <a:rPr lang="sr-Latn-RS" sz="1800" dirty="0" smtClean="0"/>
              <a:t>(npr. </a:t>
            </a:r>
            <a:r>
              <a:rPr lang="sr-Latn-RS" sz="1800" dirty="0"/>
              <a:t>p</a:t>
            </a:r>
            <a:r>
              <a:rPr lang="sr-Latn-RS" sz="1800" dirty="0" smtClean="0"/>
              <a:t>ostavljanjem UPS uređaja kao zaštite od pada napona)</a:t>
            </a:r>
            <a:r>
              <a:rPr lang="sr-Latn-RS" sz="2400" dirty="0" smtClean="0"/>
              <a:t> kao i fizički obezbediti mrežne kablove kanalicama </a:t>
            </a:r>
            <a:r>
              <a:rPr lang="sr-Latn-RS" sz="1800" dirty="0" smtClean="0"/>
              <a:t>(najčešće se slučajnim gaženjem ili pomeranjem mrežnog kabla napravi prekid što dovodi do blokade programa).</a:t>
            </a:r>
            <a:r>
              <a:rPr lang="sr-Latn-RS" sz="2400" dirty="0" smtClean="0"/>
              <a:t/>
            </a:r>
            <a:br>
              <a:rPr lang="sr-Latn-RS" sz="2400" dirty="0" smtClean="0"/>
            </a:br>
            <a:r>
              <a:rPr lang="sr-Latn-RS" sz="2400" dirty="0" smtClean="0"/>
              <a:t/>
            </a:r>
            <a:br>
              <a:rPr lang="sr-Latn-RS" sz="2400" dirty="0" smtClean="0"/>
            </a:br>
            <a:r>
              <a:rPr lang="sr-Latn-RS" sz="2400" dirty="0" smtClean="0"/>
              <a:t>Potrebno je imati u vidu da ukoliko se na računar koji je ujedno i baza programa instalira </a:t>
            </a:r>
            <a:r>
              <a:rPr lang="sr-Latn-RS" sz="2400" dirty="0" smtClean="0"/>
              <a:t>i program za elektronsko </a:t>
            </a:r>
            <a:r>
              <a:rPr lang="sr-Latn-RS" sz="2400" dirty="0" smtClean="0"/>
              <a:t>plaćanje (ESPP), svako logovanje ka Upravi za trezor će automatski blokirati mrežnu </a:t>
            </a:r>
            <a:r>
              <a:rPr lang="sr-Latn-RS" sz="2400" dirty="0" smtClean="0"/>
              <a:t>i internet vezu </a:t>
            </a:r>
            <a:r>
              <a:rPr lang="sr-Latn-RS" sz="2400" dirty="0" smtClean="0"/>
              <a:t>prema ostalim korisnicima programa što može dovesti do narušavanja integriteta programa i podataka.</a:t>
            </a:r>
            <a:br>
              <a:rPr lang="sr-Latn-RS" sz="2400" dirty="0" smtClean="0"/>
            </a:br>
            <a:r>
              <a:rPr lang="sr-Latn-RS" sz="2400" dirty="0" smtClean="0"/>
              <a:t/>
            </a:r>
            <a:br>
              <a:rPr lang="sr-Latn-RS" sz="2400" dirty="0" smtClean="0"/>
            </a:br>
            <a:r>
              <a:rPr lang="sr-Latn-RS" sz="2400" dirty="0" smtClean="0"/>
              <a:t>Ukoliko nije moguće izbeći da jedan računar bude i baza programa i da služi za elektronsko plaćanje (ESPP), pre logovanja na Upravu za trezor </a:t>
            </a:r>
            <a:r>
              <a:rPr lang="sr-Latn-RS" sz="2400" dirty="0" smtClean="0"/>
              <a:t>se preporučuje izlazak iz programa </a:t>
            </a:r>
            <a:r>
              <a:rPr lang="sr-Latn-RS" sz="2400" dirty="0" smtClean="0"/>
              <a:t>(svi korisnici). </a:t>
            </a:r>
            <a:endParaRPr lang="en-US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524</TotalTime>
  <Words>1602</Words>
  <Application>Microsoft Office PowerPoint</Application>
  <PresentationFormat>On-screen Show (4:3)</PresentationFormat>
  <Paragraphs>150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Kratko uputstvo za korišćenje likvidature*  Unos osnovnih podataka za početak rada  Uputstvo prilagođeno indirektnim korisnicima  *Napomena: ovo uputstvo je izrađeno od strane korisnika prikazujući korisničko iskustvo i kao takvo nije odobreno od strane ZUP </vt:lpstr>
      <vt:lpstr>Deo I  Opšte napomene</vt:lpstr>
      <vt:lpstr>Slide 3</vt:lpstr>
      <vt:lpstr>Slide 4</vt:lpstr>
      <vt:lpstr>Slide 5</vt:lpstr>
      <vt:lpstr>Slide 6</vt:lpstr>
      <vt:lpstr>Slide 7</vt:lpstr>
      <vt:lpstr>Slide 8</vt:lpstr>
      <vt:lpstr>Od značaja za funkcionisanje programa jeste i obezbeđen stabilan rad računara (npr. postavljanjem UPS uređaja kao zaštite od pada napona) kao i fizički obezbediti mrežne kablove kanalicama (najčešće se slučajnim gaženjem ili pomeranjem mrežnog kabla napravi prekid što dovodi do blokade programa).  Potrebno je imati u vidu da ukoliko se na računar koji je ujedno i baza programa instalira i program za elektronsko plaćanje (ESPP), svako logovanje ka Upravi za trezor će automatski blokirati mrežnu i internet vezu prema ostalim korisnicima programa što može dovesti do narušavanja integriteta programa i podataka.  Ukoliko nije moguće izbeći da jedan računar bude i baza programa i da služi za elektronsko plaćanje (ESPP), pre logovanja na Upravu za trezor se preporučuje izlazak iz programa (svi korisnici). </vt:lpstr>
      <vt:lpstr>Deo II  Formiranje baze programa  (radnog okruženja) -Unos šifarnika -Podešavanje parametara</vt:lpstr>
      <vt:lpstr>Unos šifarnika 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Kroz likvidaturu se evidentiraju računi, predračuni i druga akta koja kao posledicu imaju neka plaćanja   (za plaćanja prema zaposlenima se koristi program LD a ne LIK, izuzetno kada se zaposlenima isplaćuje naknada kao članovima komisija i sl.).  Poslovne promene koje ne zahtevaju plaćanja se knjiže u FIN bez posredovanja LIK (npr. odluka o stavljanju sredstva u upotrebu, obračun amortizacije, rashodovanje osnovnog sredstva, zaduženje zaposlenog po osnovu naknade štete, donacije u naturi itd.)</vt:lpstr>
      <vt:lpstr>Slide 28</vt:lpstr>
      <vt:lpstr>Slide 29</vt:lpstr>
      <vt:lpstr>Slide 30</vt:lpstr>
      <vt:lpstr>Slide 31</vt:lpstr>
      <vt:lpstr>Podešavanje parametara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Ovim bi bilo postavljeno osnovno radno okruženje programa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Kratko uputstvo za korišćenje likvidature*  Unos osnovnih podataka za početak rada   Napomena: ovo uputstvo je izrađeno od strane korisnika prikazujući korisničko iskustvo i kao takvo nije odobreno od strane ZUP </dc:title>
  <dc:creator>Aleksandar</dc:creator>
  <cp:lastModifiedBy>Aleksandar</cp:lastModifiedBy>
  <cp:revision>65</cp:revision>
  <dcterms:created xsi:type="dcterms:W3CDTF">2020-03-27T22:11:29Z</dcterms:created>
  <dcterms:modified xsi:type="dcterms:W3CDTF">2020-04-12T20:26:51Z</dcterms:modified>
</cp:coreProperties>
</file>