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5" r:id="rId16"/>
    <p:sldId id="276" r:id="rId17"/>
    <p:sldId id="277" r:id="rId18"/>
    <p:sldId id="271" r:id="rId19"/>
    <p:sldId id="297" r:id="rId20"/>
    <p:sldId id="272" r:id="rId21"/>
    <p:sldId id="298" r:id="rId22"/>
    <p:sldId id="299" r:id="rId23"/>
    <p:sldId id="278" r:id="rId24"/>
    <p:sldId id="280" r:id="rId25"/>
    <p:sldId id="279" r:id="rId26"/>
    <p:sldId id="281" r:id="rId27"/>
    <p:sldId id="300" r:id="rId28"/>
    <p:sldId id="283" r:id="rId29"/>
    <p:sldId id="284" r:id="rId30"/>
    <p:sldId id="282" r:id="rId31"/>
    <p:sldId id="285" r:id="rId32"/>
    <p:sldId id="286" r:id="rId33"/>
    <p:sldId id="287" r:id="rId34"/>
    <p:sldId id="293" r:id="rId35"/>
    <p:sldId id="294" r:id="rId36"/>
    <p:sldId id="288" r:id="rId37"/>
    <p:sldId id="289" r:id="rId38"/>
    <p:sldId id="290" r:id="rId39"/>
    <p:sldId id="291" r:id="rId40"/>
    <p:sldId id="292" r:id="rId41"/>
    <p:sldId id="296" r:id="rId4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4716-B44A-405D-B12B-B2BBFD144379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CE555-F59C-413A-ADB8-53C5CBE3B9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4716-B44A-405D-B12B-B2BBFD144379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CE555-F59C-413A-ADB8-53C5CBE3B9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4716-B44A-405D-B12B-B2BBFD144379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CE555-F59C-413A-ADB8-53C5CBE3B9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4716-B44A-405D-B12B-B2BBFD144379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CE555-F59C-413A-ADB8-53C5CBE3B9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4716-B44A-405D-B12B-B2BBFD144379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CE555-F59C-413A-ADB8-53C5CBE3B9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4716-B44A-405D-B12B-B2BBFD144379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CE555-F59C-413A-ADB8-53C5CBE3B9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4716-B44A-405D-B12B-B2BBFD144379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CE555-F59C-413A-ADB8-53C5CBE3B9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4716-B44A-405D-B12B-B2BBFD144379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CE555-F59C-413A-ADB8-53C5CBE3B9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4716-B44A-405D-B12B-B2BBFD144379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CE555-F59C-413A-ADB8-53C5CBE3B9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4716-B44A-405D-B12B-B2BBFD144379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CE555-F59C-413A-ADB8-53C5CBE3B9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B04716-B44A-405D-B12B-B2BBFD144379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CE555-F59C-413A-ADB8-53C5CBE3B9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B04716-B44A-405D-B12B-B2BBFD144379}" type="datetimeFigureOut">
              <a:rPr lang="en-US" smtClean="0"/>
              <a:pPr/>
              <a:t>5/5/2020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CE555-F59C-413A-ADB8-53C5CBE3B9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sr-Latn-RS" dirty="0" smtClean="0"/>
              <a:t>Vrtić - obračun sa QR kodom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r-Latn-RS" dirty="0" smtClean="0"/>
              <a:t>Priprema, slanje i štampa obračuna za boravak deteta u predškolskoj ustanovi sa QR kodom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4103" t="4872" r="26923" b="33590"/>
          <a:stretch>
            <a:fillRect/>
          </a:stretch>
        </p:blipFill>
        <p:spPr bwMode="auto">
          <a:xfrm>
            <a:off x="76200" y="0"/>
            <a:ext cx="90678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3505200" y="3657600"/>
            <a:ext cx="4800600" cy="1295400"/>
          </a:xfrm>
          <a:prstGeom prst="wedgeRoundRectCallout">
            <a:avLst>
              <a:gd name="adj1" fmla="val -68079"/>
              <a:gd name="adj2" fmla="val 6250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Zalepiti </a:t>
            </a:r>
            <a:r>
              <a:rPr lang="sr-Latn-RS" sz="1400" dirty="0" smtClean="0"/>
              <a:t>(Paste) </a:t>
            </a:r>
            <a:r>
              <a:rPr lang="sr-Latn-RS" dirty="0" smtClean="0"/>
              <a:t>putanju u LIK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6667" t="15128" r="23077" b="15128"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219200" y="304800"/>
            <a:ext cx="6629400" cy="1143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Primer 2 – pronalazak putanje kada je baza programa “TrezorVB” instalirana na udaljenom računaru </a:t>
            </a:r>
            <a:r>
              <a:rPr lang="sr-Latn-RS" sz="1400" dirty="0" smtClean="0"/>
              <a:t>(serveru)</a:t>
            </a:r>
            <a:r>
              <a:rPr lang="sr-Latn-RS" dirty="0" smtClean="0"/>
              <a:t> kome se pristupa preko mrežne </a:t>
            </a:r>
            <a:r>
              <a:rPr lang="sr-Latn-RS" dirty="0" smtClean="0"/>
              <a:t>veze </a:t>
            </a:r>
            <a:r>
              <a:rPr lang="sr-Latn-RS" sz="1400" dirty="0" smtClean="0"/>
              <a:t>(pristup sa drugog računara)</a:t>
            </a:r>
            <a:endParaRPr lang="en-US" sz="1400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4038600" y="3962400"/>
            <a:ext cx="4419600" cy="990600"/>
          </a:xfrm>
          <a:prstGeom prst="wedgeRoundRectCallout">
            <a:avLst>
              <a:gd name="adj1" fmla="val -44874"/>
              <a:gd name="adj2" fmla="val -9587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Serveru se najčešće pristupa preko mrežne veze koja nosi oznaku “Z:” </a:t>
            </a:r>
          </a:p>
          <a:p>
            <a:pPr algn="ctr"/>
            <a:r>
              <a:rPr lang="sr-Latn-RS" sz="1400" dirty="0" smtClean="0"/>
              <a:t>(oznaka se može razlikovati od navedene)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20513" t="15128" r="15385" b="1718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5257800" y="914400"/>
            <a:ext cx="3810000" cy="3048000"/>
          </a:xfrm>
          <a:prstGeom prst="wedgeRoundRectCallout">
            <a:avLst>
              <a:gd name="adj1" fmla="val -75245"/>
              <a:gd name="adj2" fmla="val -1544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K</a:t>
            </a:r>
            <a:r>
              <a:rPr lang="sr-Latn-RS" dirty="0" smtClean="0"/>
              <a:t>ao i u Primeru 1 potrebno je pronaći datoteku “QR”, u okviru nje aplikaciju “wreport”, desnim klikom mišem doći do “Properties” i kopirati lokaciju u LIK.</a:t>
            </a:r>
          </a:p>
          <a:p>
            <a:pPr algn="ctr"/>
            <a:endParaRPr lang="sr-Latn-RS" dirty="0"/>
          </a:p>
          <a:p>
            <a:pPr algn="ctr"/>
            <a:r>
              <a:rPr lang="sr-Latn-RS" dirty="0" smtClean="0"/>
              <a:t>Kao što se može videti lokacija se razlikuje u odnosu na lokaciju iz prvog primera.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4103" t="4872" r="26923" b="33590"/>
          <a:stretch>
            <a:fillRect/>
          </a:stretch>
        </p:blipFill>
        <p:spPr bwMode="auto">
          <a:xfrm>
            <a:off x="76200" y="0"/>
            <a:ext cx="90678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3352800" y="3962400"/>
            <a:ext cx="4800600" cy="1295400"/>
          </a:xfrm>
          <a:prstGeom prst="wedgeRoundRectCallout">
            <a:avLst>
              <a:gd name="adj1" fmla="val -68079"/>
              <a:gd name="adj2" fmla="val 6250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Uneti šifru plaćanja 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3077" r="6410" b="11026"/>
          <a:stretch>
            <a:fillRect/>
          </a:stretch>
        </p:blipFill>
        <p:spPr bwMode="auto">
          <a:xfrm>
            <a:off x="0" y="0"/>
            <a:ext cx="91440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762000" y="3276600"/>
            <a:ext cx="6858000" cy="2590800"/>
          </a:xfrm>
          <a:prstGeom prst="wedgeRoundRectCallout">
            <a:avLst>
              <a:gd name="adj1" fmla="val -11403"/>
              <a:gd name="adj2" fmla="val -739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Za opciju slanja obračuna na e-mail potrebno je uneti adresu u šifarniku dece.</a:t>
            </a:r>
          </a:p>
          <a:p>
            <a:pPr algn="ctr"/>
            <a:endParaRPr lang="sr-Latn-RS" dirty="0"/>
          </a:p>
          <a:p>
            <a:pPr algn="ctr"/>
            <a:r>
              <a:rPr lang="sr-Latn-RS" dirty="0" smtClean="0"/>
              <a:t>Ukoliko se prvi put šalju obračuni putem e-maila potrebno je podesiti Microsoft Outlook. Za podešavanja pogledati na sajtu ZUP-a uputstva br. 30 i 31 (u zavisnosti od instaliranog Microsoft Office paketa).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Ukoliko su e-mailom već slati platni listići iz LD ili obračuni za boravak dece nema potrebe ponavljati podešavanja.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29487" t="13077" r="21795" b="8974"/>
          <a:stretch>
            <a:fillRect/>
          </a:stretch>
        </p:blipFill>
        <p:spPr bwMode="auto">
          <a:xfrm>
            <a:off x="0" y="152400"/>
            <a:ext cx="8991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762000" y="2362200"/>
            <a:ext cx="3657600" cy="914400"/>
          </a:xfrm>
          <a:prstGeom prst="wedgeRoundRectCallout">
            <a:avLst>
              <a:gd name="adj1" fmla="val 19363"/>
              <a:gd name="adj2" fmla="val 16544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Preporuka: </a:t>
            </a:r>
            <a:endParaRPr lang="sr-Latn-RS" dirty="0" smtClean="0"/>
          </a:p>
          <a:p>
            <a:pPr algn="ctr"/>
            <a:r>
              <a:rPr lang="en-US" dirty="0" smtClean="0"/>
              <a:t>K</a:t>
            </a:r>
            <a:r>
              <a:rPr lang="sr-Latn-RS" dirty="0" smtClean="0"/>
              <a:t>reirati prečicu na desktopu za aplikaciju “wreport”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28261" t="14201" r="20652" b="84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533400" y="3581400"/>
            <a:ext cx="2743200" cy="1295400"/>
          </a:xfrm>
          <a:prstGeom prst="wedgeRoundRectCallout">
            <a:avLst>
              <a:gd name="adj1" fmla="val 29821"/>
              <a:gd name="adj2" fmla="val -10228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Isto to uraditi sa folderima “pdf” i “pdfcir”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29487" t="35641" r="11538" b="212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Up Arrow 2"/>
          <p:cNvSpPr/>
          <p:nvPr/>
        </p:nvSpPr>
        <p:spPr>
          <a:xfrm>
            <a:off x="0" y="3276600"/>
            <a:ext cx="1143000" cy="1676400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Up Arrow Callout 3"/>
          <p:cNvSpPr/>
          <p:nvPr/>
        </p:nvSpPr>
        <p:spPr>
          <a:xfrm>
            <a:off x="2819400" y="3810000"/>
            <a:ext cx="4495800" cy="1981200"/>
          </a:xfrm>
          <a:prstGeom prst="up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Otvoriti fasciklu QR na desktopu i u nju prebaciti sve tri prečice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02362"/>
          </a:xfrm>
        </p:spPr>
        <p:txBody>
          <a:bodyPr/>
          <a:lstStyle/>
          <a:p>
            <a:r>
              <a:rPr lang="sr-Latn-RS" dirty="0" smtClean="0"/>
              <a:t>2.Priprema podataka za QR</a:t>
            </a:r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4103" t="6923" r="32051" b="23333"/>
          <a:stretch>
            <a:fillRect/>
          </a:stretch>
        </p:blipFill>
        <p:spPr bwMode="auto">
          <a:xfrm>
            <a:off x="0" y="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3429000" y="533400"/>
            <a:ext cx="5562600" cy="1676400"/>
          </a:xfrm>
          <a:prstGeom prst="wedgeRoundRectCallout">
            <a:avLst>
              <a:gd name="adj1" fmla="val -75791"/>
              <a:gd name="adj2" fmla="val 2284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Pokrenuti mesečni obračun.</a:t>
            </a:r>
          </a:p>
          <a:p>
            <a:pPr algn="ctr"/>
            <a:r>
              <a:rPr lang="sr-Latn-RS" sz="1400" dirty="0" smtClean="0"/>
              <a:t>(</a:t>
            </a:r>
            <a:r>
              <a:rPr lang="sr-Latn-RS" sz="1400" dirty="0" smtClean="0"/>
              <a:t>mogu se pripremiti podaci za sve </a:t>
            </a:r>
            <a:r>
              <a:rPr lang="sr-Latn-RS" sz="1400" dirty="0" smtClean="0"/>
              <a:t>korisnike odjednom</a:t>
            </a:r>
            <a:r>
              <a:rPr lang="sr-Latn-RS" sz="1400" dirty="0" smtClean="0"/>
              <a:t>, za korisnike po </a:t>
            </a:r>
            <a:r>
              <a:rPr lang="sr-Latn-RS" sz="1400" dirty="0" smtClean="0"/>
              <a:t>objektima, po grupama ili po </a:t>
            </a:r>
            <a:r>
              <a:rPr lang="sr-Latn-RS" sz="1400" dirty="0" smtClean="0"/>
              <a:t>pojedinačnom korisniku. </a:t>
            </a:r>
            <a:r>
              <a:rPr lang="en-US" sz="1400" dirty="0" smtClean="0"/>
              <a:t>Z</a:t>
            </a:r>
            <a:r>
              <a:rPr lang="sr-Latn-RS" sz="1400" dirty="0" smtClean="0"/>
              <a:t>bog štampe i distribucije obračuna preporuka je da se obrada radi po grupama )</a:t>
            </a:r>
            <a:endParaRPr lang="en-US" sz="1400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3581400" y="2438400"/>
            <a:ext cx="5257800" cy="1219200"/>
          </a:xfrm>
          <a:prstGeom prst="wedgeRoundRectCallout">
            <a:avLst>
              <a:gd name="adj1" fmla="val -73552"/>
              <a:gd name="adj2" fmla="val 2279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Izabrati opciju štampe obračuna.  </a:t>
            </a:r>
          </a:p>
        </p:txBody>
      </p:sp>
      <p:sp>
        <p:nvSpPr>
          <p:cNvPr id="5" name="Rounded Rectangular Callout 4"/>
          <p:cNvSpPr/>
          <p:nvPr/>
        </p:nvSpPr>
        <p:spPr>
          <a:xfrm>
            <a:off x="2971800" y="4038600"/>
            <a:ext cx="4495800" cy="838200"/>
          </a:xfrm>
          <a:prstGeom prst="wedgeRoundRectCallout">
            <a:avLst>
              <a:gd name="adj1" fmla="val -86436"/>
              <a:gd name="adj2" fmla="val -8188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Izabrati “Pregled”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02362"/>
          </a:xfrm>
        </p:spPr>
        <p:txBody>
          <a:bodyPr/>
          <a:lstStyle/>
          <a:p>
            <a:r>
              <a:rPr lang="sr-Latn-RS" dirty="0" smtClean="0"/>
              <a:t>1.Podešavanja konstanti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5128" t="74615" r="35897" b="4872"/>
          <a:stretch>
            <a:fillRect/>
          </a:stretch>
        </p:blipFill>
        <p:spPr bwMode="auto">
          <a:xfrm>
            <a:off x="304800" y="1447800"/>
            <a:ext cx="7543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4724400" y="3124200"/>
            <a:ext cx="3352800" cy="838200"/>
          </a:xfrm>
          <a:prstGeom prst="wedgeRoundRectCallout">
            <a:avLst>
              <a:gd name="adj1" fmla="val -65218"/>
              <a:gd name="adj2" fmla="val 7961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Zatvoriti pregled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990600" y="152400"/>
            <a:ext cx="7239000" cy="1752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Primer pregleda obračuna u LIK za grupu 01 u objektu 01. </a:t>
            </a:r>
          </a:p>
          <a:p>
            <a:pPr algn="ctr"/>
            <a:r>
              <a:rPr lang="sr-Latn-RS" dirty="0" smtClean="0"/>
              <a:t>Ovi obračuni su bez QR koda (videti slajd 4)</a:t>
            </a:r>
            <a:endParaRPr lang="sr-Latn-RS" sz="1400" dirty="0" smtClean="0"/>
          </a:p>
          <a:p>
            <a:pPr algn="ctr"/>
            <a:r>
              <a:rPr lang="sr-Latn-RS" sz="1400" dirty="0" smtClean="0"/>
              <a:t>(</a:t>
            </a:r>
            <a:r>
              <a:rPr lang="sr-Latn-RS" sz="1400" dirty="0" smtClean="0"/>
              <a:t>Obračuni sa QR kodom u programu “W</a:t>
            </a:r>
            <a:r>
              <a:rPr lang="en-US" sz="1400" dirty="0" smtClean="0"/>
              <a:t>report</a:t>
            </a:r>
            <a:r>
              <a:rPr lang="sr-Latn-RS" sz="1400" dirty="0" smtClean="0"/>
              <a:t>” </a:t>
            </a:r>
            <a:r>
              <a:rPr lang="sr-Latn-RS" sz="1400" dirty="0" smtClean="0"/>
              <a:t>su </a:t>
            </a:r>
            <a:r>
              <a:rPr lang="sr-Latn-RS" sz="1400" dirty="0" smtClean="0"/>
              <a:t>sa uplatnicom iz jednog </a:t>
            </a:r>
            <a:r>
              <a:rPr lang="sr-Latn-RS" sz="1400" dirty="0" smtClean="0"/>
              <a:t>dela </a:t>
            </a:r>
            <a:r>
              <a:rPr lang="sr-Latn-RS" sz="1400" dirty="0" smtClean="0"/>
              <a:t>b</a:t>
            </a:r>
            <a:r>
              <a:rPr lang="sr-Latn-RS" sz="1400" dirty="0" smtClean="0"/>
              <a:t>ez obzira koja se opcija štampe odabere u LIK.  Izbor opcije štampe u LIK </a:t>
            </a:r>
            <a:r>
              <a:rPr lang="sr-Latn-RS" sz="1400" dirty="0" smtClean="0"/>
              <a:t>nema uticaja na </a:t>
            </a:r>
            <a:r>
              <a:rPr lang="sr-Latn-RS" sz="1400" dirty="0" smtClean="0"/>
              <a:t>uplatnicu u programu </a:t>
            </a:r>
            <a:r>
              <a:rPr lang="sr-Latn-RS" sz="1400" dirty="0" smtClean="0"/>
              <a:t>“W</a:t>
            </a:r>
            <a:r>
              <a:rPr lang="en-US" sz="1400" dirty="0" smtClean="0"/>
              <a:t>report</a:t>
            </a:r>
            <a:r>
              <a:rPr lang="sr-Latn-RS" sz="1400" dirty="0" smtClean="0"/>
              <a:t>” ali je pokretanje mesečnog obračuna u jednom od dva ponuđena oblika štampe u LIK neophodan uslov za pripremu </a:t>
            </a:r>
            <a:r>
              <a:rPr lang="sr-Latn-RS" sz="1400" dirty="0" smtClean="0"/>
              <a:t>podataka za QR)</a:t>
            </a:r>
            <a:endParaRPr lang="en-US" sz="1400" dirty="0" smtClean="0"/>
          </a:p>
          <a:p>
            <a:pPr algn="ctr"/>
            <a:endParaRPr lang="sr-Latn-RS" dirty="0" smtClean="0"/>
          </a:p>
          <a:p>
            <a:pPr algn="ctr"/>
            <a:endParaRPr lang="en-US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1752600" y="5257800"/>
            <a:ext cx="4572000" cy="1219200"/>
          </a:xfrm>
          <a:prstGeom prst="wedgeRoundRectCallout">
            <a:avLst>
              <a:gd name="adj1" fmla="val -14038"/>
              <a:gd name="adj2" fmla="val -11397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Napomena:</a:t>
            </a:r>
          </a:p>
          <a:p>
            <a:pPr algn="ctr"/>
            <a:r>
              <a:rPr lang="sr-Latn-RS" dirty="0" smtClean="0"/>
              <a:t>Nema promene kod štampe obračuna iz LIK. </a:t>
            </a:r>
            <a:r>
              <a:rPr lang="sr-Latn-RS" sz="1400" dirty="0" smtClean="0"/>
              <a:t>Izrada i štampa obračuna sa QR je opcija ne i obaveza</a:t>
            </a:r>
            <a:endParaRPr lang="en-US" sz="1400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381000" y="2209800"/>
            <a:ext cx="3733800" cy="1143000"/>
          </a:xfrm>
          <a:prstGeom prst="wedgeRoundRectCallout">
            <a:avLst>
              <a:gd name="adj1" fmla="val 3024"/>
              <a:gd name="adj2" fmla="val 11205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Biće izrađen QR račun samo za obračune koji se pojave u pregledu </a:t>
            </a:r>
          </a:p>
          <a:p>
            <a:pPr algn="ctr"/>
            <a:r>
              <a:rPr lang="sr-Latn-RS" sz="1400" dirty="0" smtClean="0"/>
              <a:t>(u ovom primeru za ukupno 27 obračuna koji se odnose na grupu 01 u objektu 01)  </a:t>
            </a:r>
            <a:endParaRPr lang="en-US" sz="1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4103" t="6923" r="32051" b="23333"/>
          <a:stretch>
            <a:fillRect/>
          </a:stretch>
        </p:blipFill>
        <p:spPr bwMode="auto">
          <a:xfrm>
            <a:off x="0" y="0"/>
            <a:ext cx="914400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ounded Rectangular Callout 5"/>
          <p:cNvSpPr/>
          <p:nvPr/>
        </p:nvSpPr>
        <p:spPr>
          <a:xfrm>
            <a:off x="3200400" y="3962400"/>
            <a:ext cx="4495800" cy="838200"/>
          </a:xfrm>
          <a:prstGeom prst="wedgeRoundRectCallout">
            <a:avLst>
              <a:gd name="adj1" fmla="val -73276"/>
              <a:gd name="adj2" fmla="val 795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Izabrati “Priprema za QR račun”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2820" t="4872" r="16667" b="13077"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2209800" y="4495800"/>
            <a:ext cx="4114800" cy="914400"/>
          </a:xfrm>
          <a:prstGeom prst="wedgeRoundRectCallout">
            <a:avLst>
              <a:gd name="adj1" fmla="val 31237"/>
              <a:gd name="adj2" fmla="val -108088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Potvrda uspešno snimljenih podataka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78562"/>
          </a:xfrm>
        </p:spPr>
        <p:txBody>
          <a:bodyPr/>
          <a:lstStyle/>
          <a:p>
            <a:r>
              <a:rPr lang="sr-Latn-RS" dirty="0" smtClean="0"/>
              <a:t>3.Slanje i štampa obračuna sa QR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29487" t="35641" r="11538" b="212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/>
          <p:nvPr/>
        </p:nvSpPr>
        <p:spPr>
          <a:xfrm>
            <a:off x="3810000" y="4876800"/>
            <a:ext cx="4114800" cy="914400"/>
          </a:xfrm>
          <a:prstGeom prst="wedgeRoundRectCallout">
            <a:avLst>
              <a:gd name="adj1" fmla="val -47195"/>
              <a:gd name="adj2" fmla="val -19240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Pokrenuti aplikaciju “wreport”</a:t>
            </a:r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4103" t="4872" r="14102" b="8974"/>
          <a:stretch>
            <a:fillRect/>
          </a:stretch>
        </p:blipFill>
        <p:spPr bwMode="auto">
          <a:xfrm>
            <a:off x="152400" y="0"/>
            <a:ext cx="88392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Up Arrow Callout 2"/>
          <p:cNvSpPr/>
          <p:nvPr/>
        </p:nvSpPr>
        <p:spPr>
          <a:xfrm>
            <a:off x="457200" y="4343400"/>
            <a:ext cx="8229600" cy="2362200"/>
          </a:xfrm>
          <a:prstGeom prst="up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Podaci za izabranu </a:t>
            </a:r>
            <a:r>
              <a:rPr lang="sr-Latn-RS" dirty="0" smtClean="0"/>
              <a:t>grupu </a:t>
            </a:r>
            <a:r>
              <a:rPr lang="sr-Latn-RS" sz="1400" dirty="0" smtClean="0"/>
              <a:t>(ukupno 27 redova, videti slajd 20) </a:t>
            </a:r>
            <a:endParaRPr lang="sr-Latn-RS" sz="1400" dirty="0" smtClean="0"/>
          </a:p>
          <a:p>
            <a:pPr algn="ctr"/>
            <a:r>
              <a:rPr lang="sr-Latn-RS" dirty="0" smtClean="0"/>
              <a:t>Napomena:</a:t>
            </a:r>
          </a:p>
          <a:p>
            <a:pPr algn="ctr"/>
            <a:r>
              <a:rPr lang="sr-Latn-RS" dirty="0" smtClean="0"/>
              <a:t>Nakon pripreme podataka za jednu grupu potrebno je iste obraditi u aplikaciji pre snimanja podataka za narednu grupu </a:t>
            </a:r>
            <a:r>
              <a:rPr lang="sr-Latn-RS" sz="1400" dirty="0" smtClean="0"/>
              <a:t>(videti </a:t>
            </a:r>
            <a:r>
              <a:rPr lang="sr-Latn-RS" sz="1400" dirty="0" smtClean="0"/>
              <a:t>slajdove 18-22</a:t>
            </a:r>
            <a:r>
              <a:rPr lang="sr-Latn-RS" sz="1400" dirty="0" smtClean="0"/>
              <a:t>). </a:t>
            </a:r>
            <a:r>
              <a:rPr lang="sr-Latn-RS" sz="1400" dirty="0" smtClean="0"/>
              <a:t> </a:t>
            </a:r>
          </a:p>
          <a:p>
            <a:pPr algn="ctr"/>
            <a:r>
              <a:rPr lang="sr-Latn-RS" dirty="0" smtClean="0"/>
              <a:t>Svako naredno snimanje podataka će poništiti prethodno snimljene</a:t>
            </a:r>
            <a:endParaRPr lang="sr-Latn-RS" dirty="0" smtClean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3597" t="4969" r="13519" b="33652"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Up Arrow Callout 2"/>
          <p:cNvSpPr/>
          <p:nvPr/>
        </p:nvSpPr>
        <p:spPr>
          <a:xfrm>
            <a:off x="304800" y="1447800"/>
            <a:ext cx="8077200" cy="4267200"/>
          </a:xfrm>
          <a:prstGeom prst="up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Padajuća lista “Izaberi” nudi tri opcije:</a:t>
            </a:r>
          </a:p>
          <a:p>
            <a:pPr algn="ctr"/>
            <a:r>
              <a:rPr lang="sr-Latn-RS" dirty="0" smtClean="0"/>
              <a:t>1.Sve – opcija za snimanje PDF za sve </a:t>
            </a:r>
            <a:r>
              <a:rPr lang="sr-Latn-RS" dirty="0" smtClean="0"/>
              <a:t>obračune </a:t>
            </a:r>
            <a:r>
              <a:rPr lang="sr-Latn-RS" sz="1400" dirty="0" smtClean="0"/>
              <a:t>(npr. kada </a:t>
            </a:r>
            <a:r>
              <a:rPr lang="sr-Latn-RS" sz="1400" dirty="0" smtClean="0"/>
              <a:t>se </a:t>
            </a:r>
            <a:r>
              <a:rPr lang="sr-Latn-RS" sz="1400" dirty="0" smtClean="0"/>
              <a:t>štampaju svi obračuni / kada se želi </a:t>
            </a:r>
            <a:r>
              <a:rPr lang="sr-Latn-RS" sz="1400" dirty="0" smtClean="0"/>
              <a:t>snimiti arhiva svih </a:t>
            </a:r>
            <a:r>
              <a:rPr lang="sr-Latn-RS" sz="1400" dirty="0" smtClean="0"/>
              <a:t>obračuna / može se koristi i za slanje na mail onima kojima je uneta adresa elektronske pošte ali se bez obzira na slanje mejlom obračuni štampaju i dostavljaju u papirnom formatu i sl.) </a:t>
            </a:r>
            <a:endParaRPr lang="sr-Latn-RS" sz="1400" dirty="0" smtClean="0"/>
          </a:p>
          <a:p>
            <a:pPr algn="ctr"/>
            <a:r>
              <a:rPr lang="sr-Latn-RS" dirty="0" smtClean="0"/>
              <a:t>2.Kojima nije poslat mail i imaju unetu mail adresu – opcija za slanje obračuna elektronskom poštom </a:t>
            </a:r>
            <a:r>
              <a:rPr lang="sr-Latn-RS" sz="1400" dirty="0" smtClean="0"/>
              <a:t>(za korisnike kojima je unet e-mail, videti slajd 14.) </a:t>
            </a:r>
          </a:p>
          <a:p>
            <a:pPr algn="ctr"/>
            <a:r>
              <a:rPr lang="sr-Latn-RS" dirty="0" smtClean="0"/>
              <a:t>3.Koji nemaju mail – za snimanje i štampu obračuna koji se ne šalju e-mejlom </a:t>
            </a:r>
          </a:p>
          <a:p>
            <a:pPr algn="ctr"/>
            <a:r>
              <a:rPr lang="sr-Latn-RS" dirty="0" smtClean="0"/>
              <a:t>(opcija 3 se koristi u kombinaciji sa opcijom 2)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3597" t="4969" r="13519" b="33652"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Up Arrow Callout 2"/>
          <p:cNvSpPr/>
          <p:nvPr/>
        </p:nvSpPr>
        <p:spPr>
          <a:xfrm>
            <a:off x="304800" y="1447800"/>
            <a:ext cx="8077200" cy="4267200"/>
          </a:xfrm>
          <a:prstGeom prst="up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Predviđeno je korišćenje opcije 1. za štampu svih obračuna (Taster A) ili i za slanje na e-mail i za štampu svih obračuna bez obzira da li su poslati na e-mail (Taster B).  </a:t>
            </a:r>
            <a:endParaRPr lang="sr-Latn-RS" sz="1400" dirty="0" smtClean="0"/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Omogućeno je i razdvajanje svih obračuna:</a:t>
            </a:r>
          </a:p>
          <a:p>
            <a:pPr algn="ctr">
              <a:buFontTx/>
              <a:buChar char="-"/>
            </a:pPr>
            <a:r>
              <a:rPr lang="sr-Latn-RS" dirty="0" smtClean="0"/>
              <a:t>na one koji se šalju e-mailom (opcija 2 u kombinaciji sa tasterom B) i </a:t>
            </a:r>
          </a:p>
          <a:p>
            <a:pPr algn="ctr">
              <a:buFontTx/>
              <a:buChar char="-"/>
            </a:pPr>
            <a:r>
              <a:rPr lang="sr-Latn-RS" dirty="0" smtClean="0"/>
              <a:t>n</a:t>
            </a:r>
            <a:r>
              <a:rPr lang="sr-Latn-RS" dirty="0" smtClean="0"/>
              <a:t>a one </a:t>
            </a:r>
            <a:r>
              <a:rPr lang="sr-Latn-RS" dirty="0" smtClean="0"/>
              <a:t>koji se </a:t>
            </a:r>
            <a:r>
              <a:rPr lang="sr-Latn-RS" dirty="0" smtClean="0"/>
              <a:t>štampaju</a:t>
            </a:r>
            <a:r>
              <a:rPr lang="sr-Latn-RS" dirty="0" smtClean="0"/>
              <a:t> (</a:t>
            </a:r>
            <a:r>
              <a:rPr lang="sr-Latn-RS" dirty="0" smtClean="0"/>
              <a:t>opcija </a:t>
            </a:r>
            <a:r>
              <a:rPr lang="sr-Latn-RS" dirty="0" smtClean="0"/>
              <a:t>3 </a:t>
            </a:r>
            <a:r>
              <a:rPr lang="sr-Latn-RS" dirty="0" smtClean="0"/>
              <a:t>u kombinaciji sa t</a:t>
            </a:r>
            <a:r>
              <a:rPr lang="sr-Latn-RS" dirty="0" smtClean="0"/>
              <a:t>asterom</a:t>
            </a:r>
            <a:r>
              <a:rPr lang="sr-Latn-RS" dirty="0" smtClean="0"/>
              <a:t> </a:t>
            </a:r>
            <a:r>
              <a:rPr lang="sr-Latn-RS" dirty="0" smtClean="0"/>
              <a:t>A</a:t>
            </a:r>
            <a:r>
              <a:rPr lang="sr-Latn-RS" dirty="0" smtClean="0"/>
              <a:t>)</a:t>
            </a:r>
            <a:endParaRPr lang="en-US" dirty="0"/>
          </a:p>
        </p:txBody>
      </p:sp>
      <p:sp>
        <p:nvSpPr>
          <p:cNvPr id="4" name="Up Arrow 3"/>
          <p:cNvSpPr/>
          <p:nvPr/>
        </p:nvSpPr>
        <p:spPr>
          <a:xfrm>
            <a:off x="990600" y="914400"/>
            <a:ext cx="1676400" cy="1066800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Taster</a:t>
            </a:r>
          </a:p>
          <a:p>
            <a:pPr algn="ctr"/>
            <a:r>
              <a:rPr lang="sr-Latn-RS" dirty="0" smtClean="0"/>
              <a:t>A</a:t>
            </a:r>
            <a:endParaRPr lang="en-US" dirty="0"/>
          </a:p>
        </p:txBody>
      </p:sp>
      <p:sp>
        <p:nvSpPr>
          <p:cNvPr id="6" name="Up Arrow 5"/>
          <p:cNvSpPr/>
          <p:nvPr/>
        </p:nvSpPr>
        <p:spPr>
          <a:xfrm>
            <a:off x="5181600" y="914400"/>
            <a:ext cx="1676400" cy="1066800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Taster</a:t>
            </a:r>
          </a:p>
          <a:p>
            <a:pPr algn="ctr"/>
            <a:r>
              <a:rPr lang="sr-Latn-RS" dirty="0" smtClean="0"/>
              <a:t>B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4103" t="4872" r="12820" b="33590"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1371600" y="2971800"/>
            <a:ext cx="4419600" cy="2057400"/>
          </a:xfrm>
          <a:prstGeom prst="wedgeRoundRectCallout">
            <a:avLst>
              <a:gd name="adj1" fmla="val -73414"/>
              <a:gd name="adj2" fmla="val -3918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Izborom jedne od tri ponuđene opcije program ća automatski obeležiti odgovarajuće redove jedva primetnom bledom plavom bojom.</a:t>
            </a:r>
          </a:p>
          <a:p>
            <a:pPr algn="ctr"/>
            <a:r>
              <a:rPr lang="sr-Latn-RS" b="1" u="sng" dirty="0" smtClean="0"/>
              <a:t>Samo nad obeleženim redovima će se sprovoditi dalje akcije</a:t>
            </a:r>
            <a:endParaRPr lang="en-US" b="1" u="sng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4103" t="4872" r="11538" b="33590"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3200400" y="762000"/>
            <a:ext cx="5181600" cy="2286000"/>
          </a:xfrm>
          <a:prstGeom prst="wedgeRoundRectCallout">
            <a:avLst>
              <a:gd name="adj1" fmla="val -100286"/>
              <a:gd name="adj2" fmla="val 5055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Mogu se mišem </a:t>
            </a:r>
            <a:r>
              <a:rPr lang="sr-Latn-RS" dirty="0" smtClean="0"/>
              <a:t>slektivno odabrati</a:t>
            </a:r>
            <a:r>
              <a:rPr lang="sr-Latn-RS" dirty="0" smtClean="0"/>
              <a:t> jedan ili više redova nezavisno od ponuđenih opcija</a:t>
            </a:r>
          </a:p>
          <a:p>
            <a:pPr algn="ctr"/>
            <a:r>
              <a:rPr lang="sr-Latn-RS" sz="1400" dirty="0" smtClean="0"/>
              <a:t>(da bi se izabralo više redova potrebno je nakon izabranog prvog pritisnuti i držati taster ctrl dok se bira svaki naredni red)</a:t>
            </a:r>
          </a:p>
          <a:p>
            <a:pPr algn="ctr"/>
            <a:endParaRPr lang="sr-Latn-RS" sz="1400" b="1" u="sng" dirty="0" smtClean="0"/>
          </a:p>
          <a:p>
            <a:pPr algn="ctr"/>
            <a:r>
              <a:rPr lang="sr-Latn-RS" sz="1400" b="1" u="sng" dirty="0" smtClean="0"/>
              <a:t>Samo </a:t>
            </a:r>
            <a:r>
              <a:rPr lang="sr-Latn-RS" sz="1400" b="1" u="sng" dirty="0" smtClean="0"/>
              <a:t>nad obeleženim redovima će se sprovoditi dalje akcije</a:t>
            </a:r>
            <a:endParaRPr lang="en-US" sz="1400" b="1" u="sng" dirty="0" smtClean="0"/>
          </a:p>
          <a:p>
            <a:pPr algn="ctr"/>
            <a:endParaRPr lang="sr-Latn-RS" sz="1400" dirty="0" smtClean="0"/>
          </a:p>
          <a:p>
            <a:pPr algn="ctr"/>
            <a:endParaRPr lang="sr-Latn-RS" sz="14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4103" t="4872" r="24359" b="39744"/>
          <a:stretch>
            <a:fillRect/>
          </a:stretch>
        </p:blipFill>
        <p:spPr bwMode="auto">
          <a:xfrm>
            <a:off x="0" y="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5181600" y="2743200"/>
            <a:ext cx="3810000" cy="1066800"/>
          </a:xfrm>
          <a:prstGeom prst="wedgeRoundRectCallout">
            <a:avLst>
              <a:gd name="adj1" fmla="val -40833"/>
              <a:gd name="adj2" fmla="val -13666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Izabrati “Konstante”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3597" t="4969" r="13519" b="33652"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/>
          <p:nvPr/>
        </p:nvSpPr>
        <p:spPr>
          <a:xfrm>
            <a:off x="990600" y="2057400"/>
            <a:ext cx="3962400" cy="1143000"/>
          </a:xfrm>
          <a:prstGeom prst="wedgeRoundRectCallout">
            <a:avLst>
              <a:gd name="adj1" fmla="val -26263"/>
              <a:gd name="adj2" fmla="val -15946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“Snimi PDF” se koristi </a:t>
            </a:r>
            <a:r>
              <a:rPr lang="sr-Latn-RS" dirty="0" smtClean="0"/>
              <a:t>kada se obračuni  snimaju bez slanja na e-mail. (predviđeno je da se koristi u kombinaciji </a:t>
            </a:r>
            <a:r>
              <a:rPr lang="sr-Latn-RS" dirty="0" smtClean="0"/>
              <a:t>sa opcijom 1 i </a:t>
            </a:r>
            <a:r>
              <a:rPr lang="sr-Latn-RS" dirty="0" smtClean="0"/>
              <a:t>3</a:t>
            </a:r>
            <a:r>
              <a:rPr lang="sr-Latn-RS" dirty="0"/>
              <a:t>)</a:t>
            </a:r>
            <a:endParaRPr lang="sr-Latn-RS" dirty="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3597" t="4969" r="13519" b="33652"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/>
          <p:nvPr/>
        </p:nvSpPr>
        <p:spPr>
          <a:xfrm>
            <a:off x="1676400" y="2895600"/>
            <a:ext cx="7239000" cy="2057400"/>
          </a:xfrm>
          <a:prstGeom prst="wedgeRoundRectCallout">
            <a:avLst>
              <a:gd name="adj1" fmla="val 10025"/>
              <a:gd name="adj2" fmla="val -14874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“Snimi i pošalji </a:t>
            </a:r>
            <a:r>
              <a:rPr lang="sr-Latn-RS" dirty="0" smtClean="0"/>
              <a:t>PDF”</a:t>
            </a:r>
            <a:r>
              <a:rPr lang="sr-Latn-RS" dirty="0" smtClean="0"/>
              <a:t> - </a:t>
            </a:r>
            <a:r>
              <a:rPr lang="sr-Latn-RS" dirty="0" smtClean="0"/>
              <a:t>Izborom </a:t>
            </a:r>
            <a:r>
              <a:rPr lang="sr-Latn-RS" dirty="0" smtClean="0"/>
              <a:t>ove opcije obračuni </a:t>
            </a:r>
            <a:r>
              <a:rPr lang="sr-Latn-RS" dirty="0" smtClean="0"/>
              <a:t>će biti i snimljeni i automatski poslati putem e-maila (koji imaju unete adrese).</a:t>
            </a:r>
            <a:endParaRPr lang="sr-Latn-RS" dirty="0" smtClean="0"/>
          </a:p>
          <a:p>
            <a:pPr algn="ctr"/>
            <a:r>
              <a:rPr lang="sr-Latn-RS" dirty="0" smtClean="0"/>
              <a:t>Da bi se izvršilo slanje na e-mail prethodno mora biti otvoren Microsoft office </a:t>
            </a:r>
            <a:r>
              <a:rPr lang="sr-Latn-RS" dirty="0" smtClean="0"/>
              <a:t>Outlook.</a:t>
            </a:r>
          </a:p>
          <a:p>
            <a:pPr algn="ctr"/>
            <a:r>
              <a:rPr lang="sr-Latn-RS" dirty="0" smtClean="0"/>
              <a:t>Predviđeno je da se </a:t>
            </a:r>
            <a:r>
              <a:rPr lang="sr-Latn-RS" dirty="0" smtClean="0"/>
              <a:t>koristi </a:t>
            </a:r>
            <a:r>
              <a:rPr lang="sr-Latn-RS" dirty="0" smtClean="0"/>
              <a:t>u kombinaciji sa opcijom 2 </a:t>
            </a:r>
            <a:r>
              <a:rPr lang="sr-Latn-RS" sz="1400" dirty="0" smtClean="0"/>
              <a:t>(iako se može koristiti i u kombinaciji sa drugim opcijama)</a:t>
            </a:r>
            <a:r>
              <a:rPr lang="sr-Latn-RS" dirty="0" smtClean="0"/>
              <a:t>.</a:t>
            </a:r>
            <a:endParaRPr lang="sr-Latn-RS" dirty="0" smtClean="0"/>
          </a:p>
        </p:txBody>
      </p:sp>
      <p:sp>
        <p:nvSpPr>
          <p:cNvPr id="5" name="Rounded Rectangular Callout 4"/>
          <p:cNvSpPr/>
          <p:nvPr/>
        </p:nvSpPr>
        <p:spPr>
          <a:xfrm>
            <a:off x="1219200" y="5105400"/>
            <a:ext cx="5334000" cy="990600"/>
          </a:xfrm>
          <a:prstGeom prst="wedgeRoundRectCallout">
            <a:avLst>
              <a:gd name="adj1" fmla="val 84538"/>
              <a:gd name="adj2" fmla="val 1691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Pogledati poslednje dve kolone </a:t>
            </a:r>
            <a:r>
              <a:rPr lang="sr-Latn-RS" sz="1400" dirty="0" smtClean="0"/>
              <a:t>(pomeranjem klizača u desno) </a:t>
            </a:r>
            <a:r>
              <a:rPr lang="sr-Latn-RS" dirty="0" smtClean="0"/>
              <a:t>koje </a:t>
            </a:r>
            <a:r>
              <a:rPr lang="sr-Latn-RS" dirty="0" smtClean="0"/>
              <a:t>se odnose na e-mail adrese i status slanja obračuna.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3597" t="4969" r="13519" b="33652"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/>
          <p:nvPr/>
        </p:nvSpPr>
        <p:spPr>
          <a:xfrm>
            <a:off x="4343400" y="2286000"/>
            <a:ext cx="4495800" cy="1143000"/>
          </a:xfrm>
          <a:prstGeom prst="wedgeRoundRectCallout">
            <a:avLst>
              <a:gd name="adj1" fmla="val -659"/>
              <a:gd name="adj2" fmla="val -17593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Ponuđena opcija izrade obračuna u latinici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29487" t="35641" r="11538" b="212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/>
          <p:nvPr/>
        </p:nvSpPr>
        <p:spPr>
          <a:xfrm>
            <a:off x="3810000" y="4876800"/>
            <a:ext cx="4114800" cy="914400"/>
          </a:xfrm>
          <a:prstGeom prst="wedgeRoundRectCallout">
            <a:avLst>
              <a:gd name="adj1" fmla="val -45016"/>
              <a:gd name="adj2" fmla="val -26691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Obračuni u latinici se snimaju (automatski) u folderu “pdf”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25641" t="23333" r="24359" b="31538"/>
          <a:stretch>
            <a:fillRect/>
          </a:stretch>
        </p:blipFill>
        <p:spPr bwMode="auto">
          <a:xfrm>
            <a:off x="0" y="0"/>
            <a:ext cx="91440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2819400" y="3124200"/>
            <a:ext cx="4724400" cy="2286000"/>
          </a:xfrm>
          <a:prstGeom prst="wedgeRoundRectCallout">
            <a:avLst>
              <a:gd name="adj1" fmla="val -38424"/>
              <a:gd name="adj2" fmla="val -9229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Primer snimljenih obračuna u PDF.</a:t>
            </a:r>
          </a:p>
          <a:p>
            <a:pPr algn="ctr"/>
            <a:r>
              <a:rPr lang="sr-Latn-RS" dirty="0"/>
              <a:t> U</a:t>
            </a:r>
            <a:r>
              <a:rPr lang="sr-Latn-RS" dirty="0" smtClean="0"/>
              <a:t> jednom PDF se snimaju svi izabrani obračuni, dovoljno je podesiti jednostranu štampu i jednim klikom </a:t>
            </a:r>
            <a:r>
              <a:rPr lang="sr-Latn-RS" dirty="0" smtClean="0"/>
              <a:t>odštampati sve snimljene obračune.</a:t>
            </a:r>
            <a:r>
              <a:rPr lang="sr-Latn-RS" sz="1400" dirty="0" smtClean="0"/>
              <a:t> </a:t>
            </a:r>
            <a:endParaRPr lang="en-US" sz="140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25641" t="17179" r="38462" b="6923"/>
          <a:stretch>
            <a:fillRect/>
          </a:stretch>
        </p:blipFill>
        <p:spPr bwMode="auto">
          <a:xfrm>
            <a:off x="152400" y="0"/>
            <a:ext cx="55626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5867400" y="3429000"/>
            <a:ext cx="3124200" cy="3048000"/>
          </a:xfrm>
          <a:prstGeom prst="wedgeRoundRectCallout">
            <a:avLst>
              <a:gd name="adj1" fmla="val -71910"/>
              <a:gd name="adj2" fmla="val 30398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Primer uplatnice sa QR kodom za plaćanje.</a:t>
            </a:r>
          </a:p>
          <a:p>
            <a:pPr algn="ctr"/>
            <a:r>
              <a:rPr lang="sr-Latn-RS" dirty="0" smtClean="0"/>
              <a:t>Skeniranjem QR koda dobija se elektronska uplatnica sa unapred popunjenim svim elementima za plaćanje identičnim kao u prikazanom nalogu za uplatu iz obračuna. Svaki obračun ima svoj QR kod. </a:t>
            </a:r>
            <a:endParaRPr lang="en-US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1981200" y="1524000"/>
            <a:ext cx="6934200" cy="1828800"/>
          </a:xfrm>
          <a:prstGeom prst="wedgeRoundRectCallout">
            <a:avLst>
              <a:gd name="adj1" fmla="val -59724"/>
              <a:gd name="adj2" fmla="val -8732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QR kod identičan donjem QR kodu u okviru naloga za uplatu. Ovaj kod se može skenirati aplikacijom banke za elektronsko plaćanje </a:t>
            </a:r>
            <a:r>
              <a:rPr lang="sr-Latn-RS" sz="1400" dirty="0" smtClean="0"/>
              <a:t>(ukoliko je banka omogućila ovu opciju)</a:t>
            </a:r>
            <a:r>
              <a:rPr lang="sr-Latn-RS" dirty="0" smtClean="0"/>
              <a:t> ili </a:t>
            </a:r>
            <a:r>
              <a:rPr lang="sr-Latn-RS" dirty="0" smtClean="0"/>
              <a:t>očitati </a:t>
            </a:r>
            <a:r>
              <a:rPr lang="sr-Latn-RS" dirty="0" smtClean="0"/>
              <a:t>na uplatnom mestu </a:t>
            </a:r>
            <a:r>
              <a:rPr lang="sr-Latn-RS" sz="1400" dirty="0" smtClean="0"/>
              <a:t>(pokazati odštampan </a:t>
            </a:r>
            <a:r>
              <a:rPr lang="sr-Latn-RS" sz="1400" dirty="0" smtClean="0"/>
              <a:t>obračun ili samo uplatnicu</a:t>
            </a:r>
            <a:r>
              <a:rPr lang="sr-Latn-RS" sz="1400" dirty="0" smtClean="0"/>
              <a:t>, </a:t>
            </a:r>
            <a:r>
              <a:rPr lang="sr-Latn-RS" sz="1400" dirty="0" smtClean="0"/>
              <a:t>slikati QR kod mobilnim telefonom </a:t>
            </a:r>
            <a:r>
              <a:rPr lang="sr-Latn-RS" sz="1400" dirty="0" smtClean="0"/>
              <a:t>i pokazati sliku ili </a:t>
            </a:r>
            <a:r>
              <a:rPr lang="sr-Latn-RS" sz="1400" dirty="0" smtClean="0"/>
              <a:t>pokazati elektronski </a:t>
            </a:r>
            <a:r>
              <a:rPr lang="sr-Latn-RS" sz="1400" dirty="0" smtClean="0"/>
              <a:t>dokument uvećan na mestu QR koda što bi bilo isto kao i slikati QR kod – ključno je da se skenerom očita QR bilo da se isti nalazi na papiru ili ekranu telefona, tableta, lap-topa i sl. ). </a:t>
            </a:r>
            <a:endParaRPr lang="en-US" sz="1400" dirty="0"/>
          </a:p>
        </p:txBody>
      </p:sp>
      <p:sp>
        <p:nvSpPr>
          <p:cNvPr id="5" name="Rectangle 4"/>
          <p:cNvSpPr/>
          <p:nvPr/>
        </p:nvSpPr>
        <p:spPr>
          <a:xfrm>
            <a:off x="4800600" y="228600"/>
            <a:ext cx="4114800" cy="9906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Primer obračuna sa QR kodom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4607" t="4734" r="13483" b="35306"/>
          <a:stretch>
            <a:fillRect/>
          </a:stretch>
        </p:blipFill>
        <p:spPr bwMode="auto">
          <a:xfrm>
            <a:off x="0" y="0"/>
            <a:ext cx="89916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4343400" y="2286000"/>
            <a:ext cx="4495800" cy="1143000"/>
          </a:xfrm>
          <a:prstGeom prst="wedgeRoundRectCallout">
            <a:avLst>
              <a:gd name="adj1" fmla="val -659"/>
              <a:gd name="adj2" fmla="val -169658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Ukoliko se skine oznaka biće snimljeni obračuni u ćirilici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29487" t="35641" r="11538" b="2128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/>
          <p:nvPr/>
        </p:nvSpPr>
        <p:spPr>
          <a:xfrm>
            <a:off x="3810000" y="4876800"/>
            <a:ext cx="4114800" cy="914400"/>
          </a:xfrm>
          <a:prstGeom prst="wedgeRoundRectCallout">
            <a:avLst>
              <a:gd name="adj1" fmla="val -44580"/>
              <a:gd name="adj2" fmla="val -234559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Obračuni u ćirilici se snimaju (automatski) u folderu “pdfcir”</a:t>
            </a: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3597" t="4969" r="13519" b="33652"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/>
          <p:nvPr/>
        </p:nvSpPr>
        <p:spPr>
          <a:xfrm>
            <a:off x="4343400" y="2286000"/>
            <a:ext cx="4495800" cy="1143000"/>
          </a:xfrm>
          <a:prstGeom prst="wedgeRoundRectCallout">
            <a:avLst>
              <a:gd name="adj1" fmla="val -46521"/>
              <a:gd name="adj2" fmla="val -14926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Preporuka:</a:t>
            </a:r>
          </a:p>
          <a:p>
            <a:pPr algn="ctr"/>
            <a:r>
              <a:rPr lang="sr-Latn-RS" dirty="0" smtClean="0"/>
              <a:t>Prvo poslati </a:t>
            </a:r>
            <a:r>
              <a:rPr lang="sr-Latn-RS" dirty="0" smtClean="0"/>
              <a:t>obračune </a:t>
            </a:r>
            <a:r>
              <a:rPr lang="sr-Latn-RS" dirty="0" smtClean="0"/>
              <a:t>na e-mail (opcija 2</a:t>
            </a:r>
            <a:r>
              <a:rPr lang="sr-Latn-RS" dirty="0" smtClean="0"/>
              <a:t>)</a:t>
            </a:r>
          </a:p>
          <a:p>
            <a:pPr algn="ctr"/>
            <a:r>
              <a:rPr lang="en-US" sz="1400" dirty="0" smtClean="0"/>
              <a:t>O</a:t>
            </a:r>
            <a:r>
              <a:rPr lang="sr-Latn-RS" sz="1400" dirty="0" smtClean="0"/>
              <a:t>bračuni koji se salju na e-mail će biti snimljeni i u PDF</a:t>
            </a:r>
            <a:endParaRPr lang="en-US" sz="1400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3597" t="4969" r="13519" b="33652"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/>
          <p:nvPr/>
        </p:nvSpPr>
        <p:spPr>
          <a:xfrm>
            <a:off x="4343400" y="2286000"/>
            <a:ext cx="4495800" cy="2362200"/>
          </a:xfrm>
          <a:prstGeom prst="wedgeRoundRectCallout">
            <a:avLst>
              <a:gd name="adj1" fmla="val -70449"/>
              <a:gd name="adj2" fmla="val -8948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Preporuka:</a:t>
            </a:r>
          </a:p>
          <a:p>
            <a:pPr algn="ctr"/>
            <a:r>
              <a:rPr lang="sr-Latn-RS" dirty="0" smtClean="0"/>
              <a:t>Nakon slanja obračuna na e-mail snimiti i odštampati obračune za korisnike </a:t>
            </a:r>
            <a:r>
              <a:rPr lang="sr-Latn-RS" dirty="0" smtClean="0"/>
              <a:t>koji nisu dostavili adresu e-maila </a:t>
            </a:r>
            <a:r>
              <a:rPr lang="sr-Latn-RS" dirty="0" smtClean="0"/>
              <a:t>(opcija 3).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Za razliku od opcije “Sve” (opcija 1) biće snimljeni samo obračuni koji nisu poslati na mail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1538" t="4872" r="23077" b="21282"/>
          <a:stretch>
            <a:fillRect/>
          </a:stretch>
        </p:blipFill>
        <p:spPr bwMode="auto">
          <a:xfrm>
            <a:off x="0" y="0"/>
            <a:ext cx="91440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3733800" y="1219200"/>
            <a:ext cx="4953000" cy="4343400"/>
          </a:xfrm>
          <a:prstGeom prst="wedgeRoundRectCallout">
            <a:avLst>
              <a:gd name="adj1" fmla="val -73835"/>
              <a:gd name="adj2" fmla="val 1718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Neophodno je uneti putanju.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Obračun sa QR kodom se ne generiše u LIK već u namenskom programu pod nazivom “</a:t>
            </a:r>
            <a:r>
              <a:rPr lang="sr-Latn-RS" dirty="0"/>
              <a:t>W</a:t>
            </a:r>
            <a:r>
              <a:rPr lang="en-US" dirty="0" smtClean="0"/>
              <a:t>report</a:t>
            </a:r>
            <a:r>
              <a:rPr lang="sr-Latn-RS" dirty="0" smtClean="0"/>
              <a:t>”.</a:t>
            </a:r>
          </a:p>
          <a:p>
            <a:pPr algn="ctr"/>
            <a:endParaRPr lang="sr-Latn-RS" dirty="0"/>
          </a:p>
          <a:p>
            <a:pPr algn="ctr"/>
            <a:r>
              <a:rPr lang="sr-Latn-RS" dirty="0" smtClean="0"/>
              <a:t>Putanjom se povezuju LIK i Wreaport.</a:t>
            </a:r>
          </a:p>
          <a:p>
            <a:pPr algn="ctr"/>
            <a:endParaRPr lang="sr-Latn-RS" dirty="0"/>
          </a:p>
          <a:p>
            <a:pPr algn="ctr"/>
            <a:r>
              <a:rPr lang="sr-Latn-RS" dirty="0" smtClean="0"/>
              <a:t>Putanja se razlikuje u zavisnosti od lokacije računara na kom se radi obračun za boravak dece u odnosu na lokaciju na kojoj je snimljen Wreaport.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sz="1600" dirty="0" smtClean="0"/>
              <a:t>(Wreaport se instalira na bazu programa TrezorVB)</a:t>
            </a:r>
            <a:endParaRPr lang="en-US" sz="160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3597" t="4969" r="13519" b="33652"/>
          <a:stretch>
            <a:fillRect/>
          </a:stretch>
        </p:blipFill>
        <p:spPr bwMode="auto">
          <a:xfrm>
            <a:off x="0" y="0"/>
            <a:ext cx="9144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/>
          <p:nvPr/>
        </p:nvSpPr>
        <p:spPr>
          <a:xfrm>
            <a:off x="381000" y="2667000"/>
            <a:ext cx="4495800" cy="3352800"/>
          </a:xfrm>
          <a:prstGeom prst="wedgeRoundRectCallout">
            <a:avLst>
              <a:gd name="adj1" fmla="val 60359"/>
              <a:gd name="adj2" fmla="val -1813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Preporuka </a:t>
            </a:r>
            <a:r>
              <a:rPr lang="sr-Latn-RS" sz="1400" dirty="0" smtClean="0"/>
              <a:t>(Ukoliko se odlukom ne dostavljaju obračuni korisnicima koji ne plaćaju vrtić)</a:t>
            </a:r>
            <a:r>
              <a:rPr lang="sr-Latn-RS" dirty="0" smtClean="0"/>
              <a:t>:   Kako bi se smanjili </a:t>
            </a:r>
            <a:r>
              <a:rPr lang="sr-Latn-RS" dirty="0" smtClean="0"/>
              <a:t>troškovi i vreme </a:t>
            </a:r>
            <a:r>
              <a:rPr lang="sr-Latn-RS" dirty="0" smtClean="0"/>
              <a:t>štampe </a:t>
            </a:r>
            <a:r>
              <a:rPr lang="sr-Latn-RS" dirty="0" smtClean="0"/>
              <a:t>za obračune </a:t>
            </a:r>
            <a:r>
              <a:rPr lang="sr-Latn-RS" dirty="0" smtClean="0"/>
              <a:t>koji nemaju cenu </a:t>
            </a:r>
            <a:r>
              <a:rPr lang="sr-Latn-RS" sz="1400" dirty="0" smtClean="0"/>
              <a:t>(besplatan boravak)</a:t>
            </a:r>
            <a:r>
              <a:rPr lang="sr-Latn-RS" dirty="0" smtClean="0"/>
              <a:t> otvoriti neku e-mail </a:t>
            </a:r>
            <a:r>
              <a:rPr lang="sr-Latn-RS" dirty="0" smtClean="0"/>
              <a:t>adresu </a:t>
            </a:r>
            <a:r>
              <a:rPr lang="sr-Latn-RS" dirty="0" smtClean="0"/>
              <a:t>i </a:t>
            </a:r>
            <a:r>
              <a:rPr lang="sr-Latn-RS" dirty="0" smtClean="0"/>
              <a:t>uneti taj jedan isti e-mail kod svih korisnika koji nemaju cenu. Obračuni će opcijom 2 biti poslati na taj e-mail ali se neće pojaviti u štampi izborom opcije 3.</a:t>
            </a:r>
          </a:p>
          <a:p>
            <a:pPr algn="ctr"/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6324600" y="4343400"/>
            <a:ext cx="9906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Arrow 5"/>
          <p:cNvSpPr/>
          <p:nvPr/>
        </p:nvSpPr>
        <p:spPr>
          <a:xfrm>
            <a:off x="6324600" y="5334000"/>
            <a:ext cx="990600" cy="381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/>
          <a:lstStyle/>
          <a:p>
            <a:r>
              <a:rPr lang="sr-Latn-RS" smtClean="0"/>
              <a:t>Kraj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5385" t="11026" r="19230" b="23333"/>
          <a:stretch>
            <a:fillRect/>
          </a:stretch>
        </p:blipFill>
        <p:spPr bwMode="auto">
          <a:xfrm>
            <a:off x="0" y="0"/>
            <a:ext cx="91440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1219200" y="304800"/>
            <a:ext cx="6629400" cy="1143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Primer 1 – pronalazak putanje kada je baza programa “TrezorVB” instalirana na računaru na kom se obavlja obračun boravka </a:t>
            </a:r>
          </a:p>
          <a:p>
            <a:pPr algn="ctr"/>
            <a:r>
              <a:rPr lang="sr-Latn-RS" sz="1400" dirty="0" smtClean="0"/>
              <a:t>(rad na računaru koji je ujedno i server programa)</a:t>
            </a:r>
            <a:endParaRPr lang="en-US" sz="1400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381000" y="4343400"/>
            <a:ext cx="2590800" cy="1676400"/>
          </a:xfrm>
          <a:prstGeom prst="wedgeRoundRectCallout">
            <a:avLst>
              <a:gd name="adj1" fmla="val -30522"/>
              <a:gd name="adj2" fmla="val -8937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1.Pokrenuti </a:t>
            </a:r>
          </a:p>
          <a:p>
            <a:pPr algn="ctr"/>
            <a:r>
              <a:rPr lang="sr-Latn-RS" dirty="0" smtClean="0"/>
              <a:t>“My Computer” </a:t>
            </a:r>
            <a:endParaRPr lang="en-US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4800600" y="3048000"/>
            <a:ext cx="3276600" cy="1676400"/>
          </a:xfrm>
          <a:prstGeom prst="wedgeRoundRectCallout">
            <a:avLst>
              <a:gd name="adj1" fmla="val -12465"/>
              <a:gd name="adj2" fmla="val -9365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</a:t>
            </a:r>
            <a:r>
              <a:rPr lang="sr-Latn-RS" dirty="0" smtClean="0"/>
              <a:t>.Pokrenuti </a:t>
            </a:r>
            <a:endParaRPr lang="sr-Latn-RS" dirty="0" smtClean="0"/>
          </a:p>
          <a:p>
            <a:pPr algn="ctr"/>
            <a:r>
              <a:rPr lang="en-US" dirty="0" smtClean="0"/>
              <a:t>P</a:t>
            </a:r>
            <a:r>
              <a:rPr lang="sr-Latn-RS" dirty="0" smtClean="0"/>
              <a:t>articiju na kojoj je snimljena baza programa “TrezorVB</a:t>
            </a:r>
            <a:r>
              <a:rPr lang="sr-Latn-RS" dirty="0" smtClean="0"/>
              <a:t>”</a:t>
            </a:r>
          </a:p>
          <a:p>
            <a:pPr algn="ctr"/>
            <a:r>
              <a:rPr lang="sr-Latn-RS" sz="1400" dirty="0" smtClean="0"/>
              <a:t>(u ovom primeru je to na particiji “D”)</a:t>
            </a:r>
            <a:endParaRPr lang="sr-Latn-RS" sz="1400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25855" t="14274" r="19604" b="40342"/>
          <a:stretch>
            <a:fillRect/>
          </a:stretch>
        </p:blipFill>
        <p:spPr bwMode="auto">
          <a:xfrm>
            <a:off x="152400" y="152400"/>
            <a:ext cx="8610599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4038600" y="3886200"/>
            <a:ext cx="2895600" cy="914400"/>
          </a:xfrm>
          <a:prstGeom prst="wedgeRoundRectCallout">
            <a:avLst>
              <a:gd name="adj1" fmla="val -71917"/>
              <a:gd name="adj2" fmla="val -16201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 okviru izabrane particije pronaći datoteku “TrezorVB”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26923" t="15128" r="20513" b="13077"/>
          <a:stretch>
            <a:fillRect/>
          </a:stretch>
        </p:blipFill>
        <p:spPr bwMode="auto">
          <a:xfrm>
            <a:off x="0" y="0"/>
            <a:ext cx="89154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5029200" y="1905000"/>
            <a:ext cx="2743200" cy="838200"/>
          </a:xfrm>
          <a:prstGeom prst="wedgeRoundRectCallout">
            <a:avLst>
              <a:gd name="adj1" fmla="val -125735"/>
              <a:gd name="adj2" fmla="val 468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 okviru </a:t>
            </a:r>
            <a:r>
              <a:rPr lang="sr-Latn-RS" dirty="0" smtClean="0"/>
              <a:t>“TrezorVB” pronaći </a:t>
            </a:r>
            <a:r>
              <a:rPr lang="sr-Latn-RS" dirty="0" smtClean="0"/>
              <a:t>datoteku “QR”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28205" t="13077" r="21795" b="897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/>
          <p:nvPr/>
        </p:nvSpPr>
        <p:spPr>
          <a:xfrm>
            <a:off x="685800" y="3657600"/>
            <a:ext cx="1981200" cy="1447800"/>
          </a:xfrm>
          <a:prstGeom prst="wedgeRoundRectCallout">
            <a:avLst>
              <a:gd name="adj1" fmla="val 42515"/>
              <a:gd name="adj2" fmla="val 10325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1.</a:t>
            </a:r>
            <a:r>
              <a:rPr lang="sr-Latn-RS" dirty="0" smtClean="0"/>
              <a:t>U </a:t>
            </a:r>
            <a:r>
              <a:rPr lang="sr-Latn-RS" dirty="0" smtClean="0"/>
              <a:t>okviru datoteke “QR” pronaći aplikaciju “wreport”</a:t>
            </a:r>
            <a:endParaRPr lang="en-US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5791200" y="4572000"/>
            <a:ext cx="2971800" cy="990600"/>
          </a:xfrm>
          <a:prstGeom prst="wedgeRoundRectCallout">
            <a:avLst>
              <a:gd name="adj1" fmla="val -102169"/>
              <a:gd name="adj2" fmla="val 7435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2.</a:t>
            </a:r>
            <a:r>
              <a:rPr lang="sr-Latn-RS" dirty="0" smtClean="0"/>
              <a:t>Označiti </a:t>
            </a:r>
            <a:r>
              <a:rPr lang="sr-Latn-RS" dirty="0" smtClean="0"/>
              <a:t>aplikaciju i desnim klikom miša doći do “Properties”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30128" t="34872" r="21154" b="6838"/>
          <a:stretch>
            <a:fillRect/>
          </a:stretch>
        </p:blipFill>
        <p:spPr bwMode="auto">
          <a:xfrm>
            <a:off x="304800" y="152400"/>
            <a:ext cx="85344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228600" y="1295400"/>
            <a:ext cx="2743200" cy="990600"/>
          </a:xfrm>
          <a:prstGeom prst="wedgeRoundRectCallout">
            <a:avLst>
              <a:gd name="adj1" fmla="val 61520"/>
              <a:gd name="adj2" fmla="val 14666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/>
              <a:t>O</a:t>
            </a:r>
            <a:r>
              <a:rPr lang="sr-Latn-RS" dirty="0" smtClean="0"/>
              <a:t>beležiti lokaciju i desnim klikom miša kopirati </a:t>
            </a:r>
            <a:r>
              <a:rPr lang="sr-Latn-RS" sz="1400" dirty="0" smtClean="0"/>
              <a:t>(Copy) </a:t>
            </a:r>
            <a:r>
              <a:rPr lang="sr-Latn-RS" dirty="0" smtClean="0"/>
              <a:t>istu.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1414</Words>
  <Application>Microsoft Office PowerPoint</Application>
  <PresentationFormat>On-screen Show (4:3)</PresentationFormat>
  <Paragraphs>108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Vrtić - obračun sa QR kodom</vt:lpstr>
      <vt:lpstr>1.Podešavanja konstanti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2.Priprema podataka za QR</vt:lpstr>
      <vt:lpstr>Slide 19</vt:lpstr>
      <vt:lpstr>Slide 20</vt:lpstr>
      <vt:lpstr>Slide 21</vt:lpstr>
      <vt:lpstr>Slide 22</vt:lpstr>
      <vt:lpstr>3.Slanje i štampa obračuna sa QR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Kraj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Vrtić - obračun sa QR kodom</dc:title>
  <dc:creator>Aleksandar</dc:creator>
  <cp:lastModifiedBy>Aleksandar</cp:lastModifiedBy>
  <cp:revision>36</cp:revision>
  <dcterms:created xsi:type="dcterms:W3CDTF">2020-04-28T19:49:12Z</dcterms:created>
  <dcterms:modified xsi:type="dcterms:W3CDTF">2020-05-05T22:28:58Z</dcterms:modified>
</cp:coreProperties>
</file>